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43.jpg" ContentType="image/pn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634" r:id="rId2"/>
    <p:sldId id="635" r:id="rId3"/>
    <p:sldId id="639" r:id="rId4"/>
    <p:sldId id="640" r:id="rId5"/>
    <p:sldId id="605" r:id="rId6"/>
    <p:sldId id="630" r:id="rId7"/>
    <p:sldId id="631" r:id="rId8"/>
    <p:sldId id="632" r:id="rId9"/>
    <p:sldId id="636" r:id="rId10"/>
    <p:sldId id="637" r:id="rId11"/>
    <p:sldId id="606" r:id="rId12"/>
    <p:sldId id="607" r:id="rId13"/>
    <p:sldId id="608" r:id="rId14"/>
    <p:sldId id="609" r:id="rId15"/>
    <p:sldId id="610" r:id="rId16"/>
    <p:sldId id="611" r:id="rId17"/>
    <p:sldId id="599" r:id="rId18"/>
    <p:sldId id="628" r:id="rId19"/>
    <p:sldId id="629" r:id="rId20"/>
    <p:sldId id="600" r:id="rId21"/>
    <p:sldId id="580" r:id="rId22"/>
    <p:sldId id="581" r:id="rId23"/>
    <p:sldId id="582" r:id="rId24"/>
    <p:sldId id="583" r:id="rId25"/>
    <p:sldId id="584" r:id="rId26"/>
    <p:sldId id="601" r:id="rId27"/>
    <p:sldId id="602" r:id="rId28"/>
    <p:sldId id="615" r:id="rId29"/>
    <p:sldId id="638" r:id="rId30"/>
    <p:sldId id="585" r:id="rId31"/>
    <p:sldId id="586" r:id="rId32"/>
    <p:sldId id="587" r:id="rId33"/>
    <p:sldId id="589" r:id="rId34"/>
    <p:sldId id="590" r:id="rId35"/>
    <p:sldId id="591" r:id="rId36"/>
    <p:sldId id="623" r:id="rId37"/>
    <p:sldId id="588" r:id="rId38"/>
    <p:sldId id="619" r:id="rId39"/>
    <p:sldId id="616" r:id="rId40"/>
    <p:sldId id="620" r:id="rId41"/>
    <p:sldId id="624" r:id="rId42"/>
    <p:sldId id="621" r:id="rId43"/>
    <p:sldId id="622" r:id="rId44"/>
    <p:sldId id="59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ection>
        <p14:section name="Micado-Optimizer-Test" id="{A6070C13-4E6C-4DB2-B14E-35A00B10BF4F}">
          <p14:sldIdLst>
            <p14:sldId id="634"/>
            <p14:sldId id="635"/>
            <p14:sldId id="639"/>
            <p14:sldId id="640"/>
            <p14:sldId id="605"/>
            <p14:sldId id="630"/>
            <p14:sldId id="631"/>
            <p14:sldId id="632"/>
            <p14:sldId id="636"/>
            <p14:sldId id="637"/>
            <p14:sldId id="606"/>
            <p14:sldId id="607"/>
            <p14:sldId id="608"/>
            <p14:sldId id="609"/>
            <p14:sldId id="610"/>
            <p14:sldId id="611"/>
            <p14:sldId id="599"/>
            <p14:sldId id="628"/>
            <p14:sldId id="629"/>
            <p14:sldId id="600"/>
            <p14:sldId id="580"/>
            <p14:sldId id="581"/>
            <p14:sldId id="582"/>
            <p14:sldId id="583"/>
            <p14:sldId id="584"/>
            <p14:sldId id="601"/>
            <p14:sldId id="602"/>
            <p14:sldId id="615"/>
            <p14:sldId id="638"/>
            <p14:sldId id="585"/>
            <p14:sldId id="586"/>
            <p14:sldId id="587"/>
            <p14:sldId id="589"/>
            <p14:sldId id="590"/>
            <p14:sldId id="591"/>
            <p14:sldId id="623"/>
            <p14:sldId id="588"/>
            <p14:sldId id="619"/>
            <p14:sldId id="616"/>
            <p14:sldId id="620"/>
            <p14:sldId id="624"/>
            <p14:sldId id="621"/>
            <p14:sldId id="622"/>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115"/>
    <a:srgbClr val="67A83A"/>
    <a:srgbClr val="67A93B"/>
    <a:srgbClr val="009644"/>
    <a:srgbClr val="FC964A"/>
    <a:srgbClr val="FDAC48"/>
    <a:srgbClr val="D6A300"/>
    <a:srgbClr val="E6AF00"/>
    <a:srgbClr val="AA0286"/>
    <a:srgbClr val="7C2A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249" autoAdjust="0"/>
  </p:normalViewPr>
  <p:slideViewPr>
    <p:cSldViewPr snapToGrid="0">
      <p:cViewPr varScale="1">
        <p:scale>
          <a:sx n="72" d="100"/>
          <a:sy n="72" d="100"/>
        </p:scale>
        <p:origin x="73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11/24/2021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11/24/2021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372726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20115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3440629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1749707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2103614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19687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524919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1087308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252701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669777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48780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3529734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1706717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1570915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1257704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4067307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949677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2987668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1264675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018631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1906239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937378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2942385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364533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3370874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2674421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114025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978221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298689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941553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1208609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32405860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82881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2591756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40</a:t>
            </a:fld>
            <a:endParaRPr lang="hu-HU" dirty="0"/>
          </a:p>
        </p:txBody>
      </p:sp>
    </p:spTree>
    <p:extLst>
      <p:ext uri="{BB962C8B-B14F-4D97-AF65-F5344CB8AC3E}">
        <p14:creationId xmlns:p14="http://schemas.microsoft.com/office/powerpoint/2010/main" val="2386750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41</a:t>
            </a:fld>
            <a:endParaRPr lang="hu-HU" dirty="0"/>
          </a:p>
        </p:txBody>
      </p:sp>
    </p:spTree>
    <p:extLst>
      <p:ext uri="{BB962C8B-B14F-4D97-AF65-F5344CB8AC3E}">
        <p14:creationId xmlns:p14="http://schemas.microsoft.com/office/powerpoint/2010/main" val="2931299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42</a:t>
            </a:fld>
            <a:endParaRPr lang="hu-HU" dirty="0"/>
          </a:p>
        </p:txBody>
      </p:sp>
    </p:spTree>
    <p:extLst>
      <p:ext uri="{BB962C8B-B14F-4D97-AF65-F5344CB8AC3E}">
        <p14:creationId xmlns:p14="http://schemas.microsoft.com/office/powerpoint/2010/main" val="3820040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43</a:t>
            </a:fld>
            <a:endParaRPr lang="hu-HU" dirty="0"/>
          </a:p>
        </p:txBody>
      </p:sp>
    </p:spTree>
    <p:extLst>
      <p:ext uri="{BB962C8B-B14F-4D97-AF65-F5344CB8AC3E}">
        <p14:creationId xmlns:p14="http://schemas.microsoft.com/office/powerpoint/2010/main" val="2281408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773477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4286748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3067777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1612338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510037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11/24/2021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11/24/2021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11/24/2021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11/24/2021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11/24/2021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11/24/2021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11/24/2021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www.youtube.com/watch?v=OGHA-elMrxI"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4.mp4"/><Relationship Id="rId7" Type="http://schemas.openxmlformats.org/officeDocument/2006/relationships/image" Target="../media/image2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video" Target="../media/media4.mp4"/></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8.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8.mp4"/><Relationship Id="rId7" Type="http://schemas.openxmlformats.org/officeDocument/2006/relationships/image" Target="../media/image29.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video" Target="../media/media8.mp4"/></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9.mp4"/><Relationship Id="rId7" Type="http://schemas.openxmlformats.org/officeDocument/2006/relationships/image" Target="../media/image30.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video" Target="../media/media9.mp4"/></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9.mp4"/><Relationship Id="rId7" Type="http://schemas.openxmlformats.org/officeDocument/2006/relationships/image" Target="../media/image32.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video" Target="../media/media9.mp4"/></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2.mp4"/><Relationship Id="rId7" Type="http://schemas.openxmlformats.org/officeDocument/2006/relationships/image" Target="../media/image34.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video" Target="../media/media12.mp4"/></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13.mp4"/><Relationship Id="rId7" Type="http://schemas.openxmlformats.org/officeDocument/2006/relationships/image" Target="../media/image34.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video" Target="../media/media13.mp4"/></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media" Target="../media/media16.mp4"/><Relationship Id="rId7" Type="http://schemas.openxmlformats.org/officeDocument/2006/relationships/image" Target="../media/image38.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notesSlide" Target="../notesSlides/notesSlide34.xml"/><Relationship Id="rId5" Type="http://schemas.openxmlformats.org/officeDocument/2006/relationships/slideLayout" Target="../slideLayouts/slideLayout7.xml"/><Relationship Id="rId4" Type="http://schemas.openxmlformats.org/officeDocument/2006/relationships/video" Target="../media/media16.mp4"/></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microsoft.com/office/2007/relationships/media" Target="../media/media16.mp4"/><Relationship Id="rId7"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video" Target="../media/media17.mp4"/><Relationship Id="rId11" Type="http://schemas.openxmlformats.org/officeDocument/2006/relationships/image" Target="../media/image40.png"/><Relationship Id="rId5" Type="http://schemas.microsoft.com/office/2007/relationships/media" Target="../media/media17.mp4"/><Relationship Id="rId10" Type="http://schemas.openxmlformats.org/officeDocument/2006/relationships/image" Target="../media/image39.png"/><Relationship Id="rId4" Type="http://schemas.openxmlformats.org/officeDocument/2006/relationships/video" Target="../media/media16.mp4"/><Relationship Id="rId9"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48.jpg"/><Relationship Id="rId1" Type="http://schemas.openxmlformats.org/officeDocument/2006/relationships/slideLayout" Target="../slideLayouts/slideLayout8.xml"/><Relationship Id="rId6" Type="http://schemas.openxmlformats.org/officeDocument/2006/relationships/image" Target="../media/image52.svg"/><Relationship Id="rId11" Type="http://schemas.openxmlformats.org/officeDocument/2006/relationships/image" Target="../media/image56.sv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svg"/><Relationship Id="rId9" Type="http://schemas.openxmlformats.org/officeDocument/2006/relationships/hyperlink" Target="http://www.sztaki.h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Pintye István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SZTAKI</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pintye@sztaki.hu</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Nem csak a</a:t>
            </a:r>
            <a:br>
              <a:rPr lang="hu-HU" dirty="0">
                <a:solidFill>
                  <a:schemeClr val="bg1"/>
                </a:solidFill>
                <a:latin typeface="Calibri Light" panose="020F0302020204030204" pitchFamily="34" charset="0"/>
                <a:cs typeface="Calibri Light" panose="020F0302020204030204" pitchFamily="34" charset="0"/>
              </a:rPr>
            </a:br>
            <a:r>
              <a:rPr lang="hu-HU" dirty="0" err="1">
                <a:solidFill>
                  <a:schemeClr val="bg1"/>
                </a:solidFill>
                <a:latin typeface="Calibri Light" panose="020F0302020204030204" pitchFamily="34" charset="0"/>
                <a:cs typeface="Calibri Light" panose="020F0302020204030204" pitchFamily="34" charset="0"/>
              </a:rPr>
              <a:t>felhőalpú</a:t>
            </a:r>
            <a:r>
              <a:rPr lang="hu-HU" dirty="0">
                <a:solidFill>
                  <a:schemeClr val="bg1"/>
                </a:solidFill>
                <a:latin typeface="Calibri Light" panose="020F0302020204030204" pitchFamily="34" charset="0"/>
                <a:cs typeface="Calibri Light" panose="020F0302020204030204" pitchFamily="34" charset="0"/>
              </a:rPr>
              <a:t> virtuális és fizikai erőforrások optimális allokálásának példáján keresztül.</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880" y="1090756"/>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a:t>
            </a:fld>
            <a:endParaRPr lang="en-GB" dirty="0"/>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8301827" cy="175937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Autonóm döntéstámogatási rendszer</a:t>
            </a:r>
          </a:p>
          <a:p>
            <a:pPr algn="l">
              <a:lnSpc>
                <a:spcPct val="100000"/>
              </a:lnSpc>
            </a:pPr>
            <a:r>
              <a:rPr lang="hu-HU" sz="2400" dirty="0">
                <a:solidFill>
                  <a:schemeClr val="bg1"/>
                </a:solidFill>
                <a:latin typeface="Arial" panose="020B0604020202020204" pitchFamily="34" charset="0"/>
                <a:cs typeface="Arial" panose="020B0604020202020204" pitchFamily="34" charset="0"/>
              </a:rPr>
              <a:t>Autonóm önreflexív adaptív öntanuló elméleti bemutatása</a:t>
            </a:r>
          </a:p>
          <a:p>
            <a:pPr algn="l">
              <a:lnSpc>
                <a:spcPct val="100000"/>
              </a:lnSpc>
            </a:pPr>
            <a:r>
              <a:rPr lang="hu-HU" sz="2400" dirty="0">
                <a:solidFill>
                  <a:schemeClr val="bg1"/>
                </a:solidFill>
                <a:latin typeface="Arial" panose="020B0604020202020204" pitchFamily="34" charset="0"/>
                <a:cs typeface="Arial" panose="020B0604020202020204" pitchFamily="34" charset="0"/>
              </a:rPr>
              <a:t>-a környezet információiból hozott optimális döntések és adaptív tanulás egy lehetséges megközelítésének bemutatása, elméletei kereteinek bemutatása és kísérleti alapokon való összehasonlításuk.</a:t>
            </a:r>
            <a:endParaRPr lang="hu-HU" dirty="0">
              <a:solidFill>
                <a:schemeClr val="bg1"/>
              </a:solidFill>
              <a:latin typeface="Calibri Light" panose="020F0302020204030204" pitchFamily="34" charset="0"/>
              <a:cs typeface="Calibri Light" panose="020F0302020204030204" pitchFamily="34" charset="0"/>
            </a:endParaRPr>
          </a:p>
        </p:txBody>
      </p:sp>
      <p:sp>
        <p:nvSpPr>
          <p:cNvPr id="2" name="Téglalap 1">
            <a:extLst>
              <a:ext uri="{FF2B5EF4-FFF2-40B4-BE49-F238E27FC236}">
                <a16:creationId xmlns:a16="http://schemas.microsoft.com/office/drawing/2014/main" id="{7A2896BE-6C08-4D67-AD13-8812C7843977}"/>
              </a:ext>
            </a:extLst>
          </p:cNvPr>
          <p:cNvSpPr/>
          <p:nvPr/>
        </p:nvSpPr>
        <p:spPr>
          <a:xfrm>
            <a:off x="3482893" y="596347"/>
            <a:ext cx="5899646" cy="218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108000" rIns="252000" bIns="108000" rtlCol="0" anchor="ctr"/>
          <a:lstStyle/>
          <a:p>
            <a:pPr algn="ctr"/>
            <a:r>
              <a:rPr lang="hu-HU" sz="1200" dirty="0">
                <a:solidFill>
                  <a:schemeClr val="tx1"/>
                </a:solidFill>
                <a:latin typeface="Georgia" panose="02040502050405020303" pitchFamily="18" charset="0"/>
              </a:rPr>
              <a:t>„</a:t>
            </a:r>
            <a:r>
              <a:rPr lang="en-US" sz="1200" dirty="0">
                <a:solidFill>
                  <a:schemeClr val="tx1"/>
                </a:solidFill>
                <a:latin typeface="Georgia" panose="02040502050405020303" pitchFamily="18" charset="0"/>
              </a:rPr>
              <a:t>In computer science, incremental learning is a method of machine learning in which input data is continuously used to extend the existing model's knowledge i.e. to further train the model. It represents a dynamic technique of supervised learning and unsupervised learning that can be applied when training data becomes available gradually over time or its size is out of system memory limits. Algorithms that can facilitate incremental learning are known as incremental machine learning algorithms.</a:t>
            </a:r>
            <a:r>
              <a:rPr lang="hu-HU" sz="1200" dirty="0">
                <a:solidFill>
                  <a:schemeClr val="tx1"/>
                </a:solidFill>
                <a:latin typeface="Georgia" panose="02040502050405020303" pitchFamily="18" charset="0"/>
              </a:rPr>
              <a:t>”</a:t>
            </a:r>
            <a:br>
              <a:rPr lang="hu-HU" sz="1200" dirty="0">
                <a:solidFill>
                  <a:schemeClr val="tx1"/>
                </a:solidFill>
                <a:latin typeface="Georgia" panose="02040502050405020303" pitchFamily="18" charset="0"/>
              </a:rPr>
            </a:br>
            <a:br>
              <a:rPr lang="hu-HU" sz="1200" dirty="0">
                <a:solidFill>
                  <a:schemeClr val="tx1"/>
                </a:solidFill>
                <a:latin typeface="Georgia" panose="02040502050405020303" pitchFamily="18" charset="0"/>
              </a:rPr>
            </a:br>
            <a:r>
              <a:rPr lang="hu-HU" sz="1200" dirty="0">
                <a:solidFill>
                  <a:schemeClr val="tx1"/>
                </a:solidFill>
                <a:latin typeface="Georgia" panose="02040502050405020303" pitchFamily="18" charset="0"/>
              </a:rPr>
              <a:t>                                            https://en.wikipedia.org/wiki/Incremental_learning</a:t>
            </a:r>
          </a:p>
        </p:txBody>
      </p:sp>
      <p:sp>
        <p:nvSpPr>
          <p:cNvPr id="11" name="Téglalap 10">
            <a:extLst>
              <a:ext uri="{FF2B5EF4-FFF2-40B4-BE49-F238E27FC236}">
                <a16:creationId xmlns:a16="http://schemas.microsoft.com/office/drawing/2014/main" id="{DAA232A1-2831-4CBF-91E1-4BBDC3B935E8}"/>
              </a:ext>
            </a:extLst>
          </p:cNvPr>
          <p:cNvSpPr/>
          <p:nvPr/>
        </p:nvSpPr>
        <p:spPr>
          <a:xfrm>
            <a:off x="3482893" y="3078854"/>
            <a:ext cx="5899646" cy="2185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108000" rIns="252000" bIns="108000" rtlCol="0" anchor="ctr"/>
          <a:lstStyle/>
          <a:p>
            <a:pPr algn="ctr"/>
            <a:r>
              <a:rPr lang="hu-HU" sz="1200" dirty="0">
                <a:solidFill>
                  <a:schemeClr val="tx1"/>
                </a:solidFill>
                <a:latin typeface="Georgia" panose="02040502050405020303" pitchFamily="18" charset="0"/>
              </a:rPr>
              <a:t>„</a:t>
            </a:r>
            <a:r>
              <a:rPr lang="en-US" sz="1200" dirty="0">
                <a:solidFill>
                  <a:schemeClr val="tx1"/>
                </a:solidFill>
                <a:latin typeface="Georgia" panose="02040502050405020303" pitchFamily="18" charset="0"/>
              </a:rPr>
              <a:t>In computer science, online machine learning is a method of machine learning in which data becomes available in a sequential order and is used to update the best predictor for future data at each step, as opposed to batch learning techniques which generate the best predictor by learning on the entire training data set at once.</a:t>
            </a:r>
            <a:br>
              <a:rPr lang="hu-HU" sz="1200" dirty="0">
                <a:solidFill>
                  <a:schemeClr val="tx1"/>
                </a:solidFill>
                <a:latin typeface="Georgia" panose="02040502050405020303" pitchFamily="18" charset="0"/>
              </a:rPr>
            </a:br>
            <a:r>
              <a:rPr lang="en-US" sz="1200" dirty="0">
                <a:solidFill>
                  <a:schemeClr val="tx1"/>
                </a:solidFill>
                <a:latin typeface="Georgia" panose="02040502050405020303" pitchFamily="18" charset="0"/>
              </a:rPr>
              <a:t>It is also used in situations where it is necessary for the algorithm to dynamically adapt to new patterns in the data, or when the data itself is generated as a function of time.</a:t>
            </a:r>
            <a:r>
              <a:rPr lang="hu-HU" sz="1200" dirty="0">
                <a:solidFill>
                  <a:schemeClr val="tx1"/>
                </a:solidFill>
                <a:latin typeface="Georgia" panose="02040502050405020303" pitchFamily="18" charset="0"/>
              </a:rPr>
              <a:t>”</a:t>
            </a:r>
            <a:br>
              <a:rPr lang="hu-HU" sz="1200" dirty="0">
                <a:solidFill>
                  <a:schemeClr val="tx1"/>
                </a:solidFill>
                <a:latin typeface="Georgia" panose="02040502050405020303" pitchFamily="18" charset="0"/>
              </a:rPr>
            </a:br>
            <a:br>
              <a:rPr lang="hu-HU" sz="1200" dirty="0">
                <a:solidFill>
                  <a:schemeClr val="tx1"/>
                </a:solidFill>
                <a:latin typeface="Georgia" panose="02040502050405020303" pitchFamily="18" charset="0"/>
              </a:rPr>
            </a:br>
            <a:r>
              <a:rPr lang="hu-HU" sz="1200" dirty="0">
                <a:solidFill>
                  <a:schemeClr val="tx1"/>
                </a:solidFill>
                <a:latin typeface="Georgia" panose="02040502050405020303" pitchFamily="18" charset="0"/>
              </a:rPr>
              <a:t>                                         https://en.wikipedia.org/wiki/Online_machine_learning</a:t>
            </a:r>
          </a:p>
        </p:txBody>
      </p:sp>
      <p:sp>
        <p:nvSpPr>
          <p:cNvPr id="12" name="Téglalap: szamárfül 11">
            <a:extLst>
              <a:ext uri="{FF2B5EF4-FFF2-40B4-BE49-F238E27FC236}">
                <a16:creationId xmlns:a16="http://schemas.microsoft.com/office/drawing/2014/main" id="{582B5388-6D36-4E99-BF38-9E5393F353CA}"/>
              </a:ext>
            </a:extLst>
          </p:cNvPr>
          <p:cNvSpPr/>
          <p:nvPr/>
        </p:nvSpPr>
        <p:spPr>
          <a:xfrm>
            <a:off x="8775513" y="339815"/>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Tudom ciki a </a:t>
            </a:r>
            <a:r>
              <a:rPr lang="hu-HU" sz="1200" dirty="0" err="1">
                <a:latin typeface="Arial Nova Cond" panose="020B0506020202020204" pitchFamily="34" charset="0"/>
              </a:rPr>
              <a:t>WikiPediából</a:t>
            </a:r>
            <a:r>
              <a:rPr lang="hu-HU" sz="1200" dirty="0">
                <a:latin typeface="Arial Nova Cond" panose="020B0506020202020204" pitchFamily="34" charset="0"/>
              </a:rPr>
              <a:t> idézni, de pontosan leírja, hogy miről van szó.</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39651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animBg="1"/>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10</a:t>
            </a:fld>
            <a:endParaRPr lang="en-GB" dirty="0"/>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6277996"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 rendszer belső állapot </a:t>
            </a:r>
            <a:r>
              <a:rPr lang="hu-HU" sz="2400" dirty="0" err="1">
                <a:solidFill>
                  <a:schemeClr val="bg1"/>
                </a:solidFill>
                <a:latin typeface="Arial" panose="020B0604020202020204" pitchFamily="34" charset="0"/>
                <a:cs typeface="Arial" panose="020B0604020202020204" pitchFamily="34" charset="0"/>
              </a:rPr>
              <a:t>versus</a:t>
            </a:r>
            <a:r>
              <a:rPr lang="hu-HU" sz="2400" dirty="0">
                <a:solidFill>
                  <a:schemeClr val="bg1"/>
                </a:solidFill>
                <a:latin typeface="Arial" panose="020B0604020202020204" pitchFamily="34" charset="0"/>
                <a:cs typeface="Arial" panose="020B0604020202020204" pitchFamily="34" charset="0"/>
              </a:rPr>
              <a:t> küszöbérték alapján meghozott döntések</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egy szemléltető példa</a:t>
            </a:r>
          </a:p>
        </p:txBody>
      </p:sp>
      <p:sp>
        <p:nvSpPr>
          <p:cNvPr id="17" name="Téglalap: szamárfül 16">
            <a:extLst>
              <a:ext uri="{FF2B5EF4-FFF2-40B4-BE49-F238E27FC236}">
                <a16:creationId xmlns:a16="http://schemas.microsoft.com/office/drawing/2014/main" id="{3FE1F7D3-E236-416F-A69B-2FFFDE826DAC}"/>
              </a:ext>
            </a:extLst>
          </p:cNvPr>
          <p:cNvSpPr/>
          <p:nvPr/>
        </p:nvSpPr>
        <p:spPr>
          <a:xfrm>
            <a:off x="4048668" y="2212938"/>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Talán segítségünkre lehet a megértésben </a:t>
            </a:r>
            <a:r>
              <a:rPr lang="hu-HU" sz="1200" dirty="0">
                <a:solidFill>
                  <a:srgbClr val="292929"/>
                </a:solidFill>
                <a:latin typeface="Georgia" panose="02040502050405020303" pitchFamily="18" charset="0"/>
              </a:rPr>
              <a:t>ha egy példán keresztül próbálom bemutatni a két szemlélet közötti </a:t>
            </a:r>
            <a:r>
              <a:rPr lang="hu-HU" sz="1200" dirty="0" err="1">
                <a:solidFill>
                  <a:srgbClr val="292929"/>
                </a:solidFill>
                <a:latin typeface="Georgia" panose="02040502050405020303" pitchFamily="18" charset="0"/>
              </a:rPr>
              <a:t>külbséget</a:t>
            </a:r>
            <a:r>
              <a:rPr lang="hu-HU" sz="1200" dirty="0">
                <a:solidFill>
                  <a:srgbClr val="292929"/>
                </a:solidFill>
                <a:latin typeface="Georgia" panose="02040502050405020303" pitchFamily="18" charset="0"/>
              </a:rPr>
              <a:t>. </a:t>
            </a:r>
            <a:endParaRPr lang="hu-HU" sz="1200" dirty="0">
              <a:solidFill>
                <a:schemeClr val="bg1"/>
              </a:solidFill>
              <a:latin typeface="Georgia" panose="02040502050405020303" pitchFamily="18" charset="0"/>
            </a:endParaRPr>
          </a:p>
        </p:txBody>
      </p:sp>
      <p:sp>
        <p:nvSpPr>
          <p:cNvPr id="19" name="Téglalap: szamárfül 18">
            <a:extLst>
              <a:ext uri="{FF2B5EF4-FFF2-40B4-BE49-F238E27FC236}">
                <a16:creationId xmlns:a16="http://schemas.microsoft.com/office/drawing/2014/main" id="{0BE37D83-3B4E-4091-B542-A452B7958BB5}"/>
              </a:ext>
            </a:extLst>
          </p:cNvPr>
          <p:cNvSpPr/>
          <p:nvPr/>
        </p:nvSpPr>
        <p:spPr>
          <a:xfrm>
            <a:off x="4048668" y="2430504"/>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Tegyük fel, </a:t>
            </a:r>
            <a:r>
              <a:rPr lang="hu-HU" sz="1200" dirty="0">
                <a:solidFill>
                  <a:srgbClr val="292929"/>
                </a:solidFill>
                <a:latin typeface="Georgia" panose="02040502050405020303" pitchFamily="18" charset="0"/>
              </a:rPr>
              <a:t>hogy van autónk és bekapcsoljuk rajta az automatikus sebességtartás funkciót – a </a:t>
            </a:r>
            <a:r>
              <a:rPr lang="hu-HU" sz="1200" dirty="0" err="1">
                <a:solidFill>
                  <a:srgbClr val="292929"/>
                </a:solidFill>
                <a:latin typeface="Georgia" panose="02040502050405020303" pitchFamily="18" charset="0"/>
              </a:rPr>
              <a:t>tempomatot</a:t>
            </a:r>
            <a:r>
              <a:rPr lang="hu-HU" sz="1200" dirty="0">
                <a:solidFill>
                  <a:srgbClr val="292929"/>
                </a:solidFill>
                <a:latin typeface="Georgia" panose="02040502050405020303" pitchFamily="18" charset="0"/>
              </a:rPr>
              <a:t>. Ha </a:t>
            </a:r>
            <a:r>
              <a:rPr lang="hu-HU" sz="1200" dirty="0" err="1">
                <a:solidFill>
                  <a:srgbClr val="292929"/>
                </a:solidFill>
                <a:latin typeface="Georgia" panose="02040502050405020303" pitchFamily="18" charset="0"/>
              </a:rPr>
              <a:t>threshold</a:t>
            </a:r>
            <a:r>
              <a:rPr lang="hu-HU" sz="1200" dirty="0">
                <a:solidFill>
                  <a:srgbClr val="292929"/>
                </a:solidFill>
                <a:latin typeface="Georgia" panose="02040502050405020303" pitchFamily="18" charset="0"/>
              </a:rPr>
              <a:t> alapon képzeljük el ennek a működését, akkor bizonyos időközönként mintát veszünk a sebességből és az alapján állítunk az motorba juttatott üzemanyag mennyiségen.</a:t>
            </a:r>
            <a:endParaRPr lang="hu-HU" sz="1200" dirty="0">
              <a:solidFill>
                <a:schemeClr val="bg1"/>
              </a:solidFill>
              <a:latin typeface="Georgia" panose="02040502050405020303" pitchFamily="18" charset="0"/>
            </a:endParaRPr>
          </a:p>
        </p:txBody>
      </p:sp>
      <p:sp>
        <p:nvSpPr>
          <p:cNvPr id="20" name="Téglalap: szamárfül 19">
            <a:extLst>
              <a:ext uri="{FF2B5EF4-FFF2-40B4-BE49-F238E27FC236}">
                <a16:creationId xmlns:a16="http://schemas.microsoft.com/office/drawing/2014/main" id="{8D90ED81-0C68-4943-B2A5-558EB12A69B7}"/>
              </a:ext>
            </a:extLst>
          </p:cNvPr>
          <p:cNvSpPr/>
          <p:nvPr/>
        </p:nvSpPr>
        <p:spPr>
          <a:xfrm>
            <a:off x="4048668" y="2673923"/>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Tegyük fel, </a:t>
            </a:r>
            <a:r>
              <a:rPr lang="hu-HU" sz="1200" dirty="0">
                <a:solidFill>
                  <a:srgbClr val="292929"/>
                </a:solidFill>
                <a:latin typeface="Georgia" panose="02040502050405020303" pitchFamily="18" charset="0"/>
              </a:rPr>
              <a:t>hogy a gépjárművünk egy emelkedőhöz ér nyilván hat rá a fizika és ha ugyan annyi üzemanyagot adagolunk akkor a jármű le fog lassulni, a szenzorok érzik, hogy a jármű lassul ezért növeli az üzemanyag mennyiséget mindaddig amig a jármű el nem éri az általunk kívánt sebességet.</a:t>
            </a:r>
            <a:endParaRPr lang="hu-HU" sz="1200" dirty="0">
              <a:solidFill>
                <a:schemeClr val="bg1"/>
              </a:solidFill>
              <a:latin typeface="Georgia" panose="02040502050405020303" pitchFamily="18" charset="0"/>
            </a:endParaRPr>
          </a:p>
        </p:txBody>
      </p:sp>
      <p:sp>
        <p:nvSpPr>
          <p:cNvPr id="21" name="Téglalap: szamárfül 20">
            <a:extLst>
              <a:ext uri="{FF2B5EF4-FFF2-40B4-BE49-F238E27FC236}">
                <a16:creationId xmlns:a16="http://schemas.microsoft.com/office/drawing/2014/main" id="{21387781-B77E-4838-91C9-4768FD299A58}"/>
              </a:ext>
            </a:extLst>
          </p:cNvPr>
          <p:cNvSpPr/>
          <p:nvPr/>
        </p:nvSpPr>
        <p:spPr>
          <a:xfrm>
            <a:off x="4048668" y="2910445"/>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Hogy nézne ki mindez, </a:t>
            </a:r>
            <a:r>
              <a:rPr lang="hu-HU" sz="1200" dirty="0">
                <a:solidFill>
                  <a:srgbClr val="292929"/>
                </a:solidFill>
                <a:latin typeface="Georgia" panose="02040502050405020303" pitchFamily="18" charset="0"/>
              </a:rPr>
              <a:t>abban az elméleti keretrendszerben amit a </a:t>
            </a:r>
            <a:r>
              <a:rPr lang="hu-HU" sz="1200" dirty="0" err="1">
                <a:solidFill>
                  <a:srgbClr val="292929"/>
                </a:solidFill>
                <a:latin typeface="Georgia" panose="02040502050405020303" pitchFamily="18" charset="0"/>
              </a:rPr>
              <a:t>MiCado</a:t>
            </a:r>
            <a:r>
              <a:rPr lang="hu-HU" sz="1200" dirty="0">
                <a:solidFill>
                  <a:srgbClr val="292929"/>
                </a:solidFill>
                <a:latin typeface="Georgia" panose="02040502050405020303" pitchFamily="18" charset="0"/>
              </a:rPr>
              <a:t> </a:t>
            </a:r>
            <a:r>
              <a:rPr lang="hu-HU" sz="1200" dirty="0" err="1">
                <a:solidFill>
                  <a:srgbClr val="292929"/>
                </a:solidFill>
                <a:latin typeface="Georgia" panose="02040502050405020303" pitchFamily="18" charset="0"/>
              </a:rPr>
              <a:t>Optimizerbe</a:t>
            </a:r>
            <a:r>
              <a:rPr lang="hu-HU" sz="1200" dirty="0">
                <a:solidFill>
                  <a:srgbClr val="292929"/>
                </a:solidFill>
                <a:latin typeface="Georgia" panose="02040502050405020303" pitchFamily="18" charset="0"/>
              </a:rPr>
              <a:t> építettünk be.</a:t>
            </a:r>
            <a:endParaRPr lang="hu-HU" sz="1200" dirty="0">
              <a:solidFill>
                <a:schemeClr val="bg1"/>
              </a:solidFill>
              <a:latin typeface="Georgia" panose="02040502050405020303" pitchFamily="18" charset="0"/>
            </a:endParaRPr>
          </a:p>
        </p:txBody>
      </p:sp>
      <p:sp>
        <p:nvSpPr>
          <p:cNvPr id="22" name="Téglalap: szamárfül 21">
            <a:extLst>
              <a:ext uri="{FF2B5EF4-FFF2-40B4-BE49-F238E27FC236}">
                <a16:creationId xmlns:a16="http://schemas.microsoft.com/office/drawing/2014/main" id="{16E59DAC-5C8A-4A97-BBAA-8B6084D58B01}"/>
              </a:ext>
            </a:extLst>
          </p:cNvPr>
          <p:cNvSpPr/>
          <p:nvPr/>
        </p:nvSpPr>
        <p:spPr>
          <a:xfrm>
            <a:off x="4048668" y="3131012"/>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A jármű fel van szerelve, </a:t>
            </a:r>
            <a:r>
              <a:rPr lang="hu-HU" sz="1200" dirty="0">
                <a:solidFill>
                  <a:srgbClr val="292929"/>
                </a:solidFill>
                <a:latin typeface="Georgia" panose="02040502050405020303" pitchFamily="18" charset="0"/>
              </a:rPr>
              <a:t>műszerekkel és érzékelőkkel. Amint egy emelkedőhöz ér érzi, hogy megváltozott a jármű dőlésszöge. Ismeri a jármű dőlésszöge, a befecskendezett üzemanyag és a jármű sebessége közötti kapcsolatot. Megnézni, hogy mennyinek kéne lennie a sebességnek, és az ennek megfelelő üzemanyagot fogja felhasználni. Mindezt anélkül, hogy a sebességet egyszer is megmérte volna.</a:t>
            </a:r>
            <a:endParaRPr lang="hu-HU" sz="1200" dirty="0">
              <a:solidFill>
                <a:schemeClr val="bg1"/>
              </a:solidFill>
              <a:latin typeface="Georgia" panose="02040502050405020303" pitchFamily="18" charset="0"/>
            </a:endParaRPr>
          </a:p>
        </p:txBody>
      </p:sp>
      <p:sp>
        <p:nvSpPr>
          <p:cNvPr id="24" name="Téglalap: szamárfül 23">
            <a:extLst>
              <a:ext uri="{FF2B5EF4-FFF2-40B4-BE49-F238E27FC236}">
                <a16:creationId xmlns:a16="http://schemas.microsoft.com/office/drawing/2014/main" id="{D4CD6150-4627-412F-ACED-8A59AD77CBAE}"/>
              </a:ext>
            </a:extLst>
          </p:cNvPr>
          <p:cNvSpPr/>
          <p:nvPr/>
        </p:nvSpPr>
        <p:spPr>
          <a:xfrm>
            <a:off x="4048668" y="3383682"/>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Láthatjuk, hogy a végeredmény ugyan az, </a:t>
            </a:r>
            <a:r>
              <a:rPr lang="hu-HU" sz="1200" dirty="0">
                <a:solidFill>
                  <a:srgbClr val="292929"/>
                </a:solidFill>
                <a:latin typeface="Georgia" panose="02040502050405020303" pitchFamily="18" charset="0"/>
              </a:rPr>
              <a:t>de a kétféle megközelítés teljesen más.</a:t>
            </a:r>
            <a:endParaRPr lang="hu-HU" sz="1200" dirty="0">
              <a:solidFill>
                <a:schemeClr val="bg1"/>
              </a:solidFill>
              <a:latin typeface="Georgia" panose="02040502050405020303" pitchFamily="18" charset="0"/>
            </a:endParaRPr>
          </a:p>
        </p:txBody>
      </p:sp>
      <p:sp>
        <p:nvSpPr>
          <p:cNvPr id="28" name="Téglalap: szamárfül 27">
            <a:extLst>
              <a:ext uri="{FF2B5EF4-FFF2-40B4-BE49-F238E27FC236}">
                <a16:creationId xmlns:a16="http://schemas.microsoft.com/office/drawing/2014/main" id="{95547130-327B-4BA6-AF91-284BDFDADB1E}"/>
              </a:ext>
            </a:extLst>
          </p:cNvPr>
          <p:cNvSpPr/>
          <p:nvPr/>
        </p:nvSpPr>
        <p:spPr>
          <a:xfrm>
            <a:off x="4048668" y="3590541"/>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Amit itt a következő diákon és a dolgozatban majd megpróbálok megmutatni, </a:t>
            </a:r>
            <a:r>
              <a:rPr lang="hu-HU" sz="1200" dirty="0">
                <a:solidFill>
                  <a:srgbClr val="292929"/>
                </a:solidFill>
                <a:latin typeface="Georgia" panose="02040502050405020303" pitchFamily="18" charset="0"/>
              </a:rPr>
              <a:t>hogy milyen kísérleti elrendezéseket találtam ki a két megközelítés összehasonlítására.</a:t>
            </a:r>
            <a:br>
              <a:rPr lang="hu-HU" sz="1200" dirty="0">
                <a:solidFill>
                  <a:srgbClr val="292929"/>
                </a:solidFill>
                <a:latin typeface="Georgia" panose="02040502050405020303" pitchFamily="18" charset="0"/>
              </a:rPr>
            </a:br>
            <a:r>
              <a:rPr lang="hu-HU" sz="1200" dirty="0">
                <a:solidFill>
                  <a:srgbClr val="292929"/>
                </a:solidFill>
                <a:latin typeface="Georgia" panose="02040502050405020303" pitchFamily="18" charset="0"/>
              </a:rPr>
              <a:t>Tulajdonképen ez egy kutatás és vizsgálat sorozat.</a:t>
            </a:r>
            <a:endParaRPr lang="hu-HU" sz="1200" dirty="0">
              <a:solidFill>
                <a:schemeClr val="bg1"/>
              </a:solidFill>
              <a:latin typeface="Georgia" panose="02040502050405020303" pitchFamily="18" charset="0"/>
            </a:endParaRPr>
          </a:p>
        </p:txBody>
      </p:sp>
      <p:sp>
        <p:nvSpPr>
          <p:cNvPr id="29" name="Téglalap: szamárfül 28">
            <a:extLst>
              <a:ext uri="{FF2B5EF4-FFF2-40B4-BE49-F238E27FC236}">
                <a16:creationId xmlns:a16="http://schemas.microsoft.com/office/drawing/2014/main" id="{2FCF8E6F-1205-4FA1-8557-AE0CAB99E461}"/>
              </a:ext>
            </a:extLst>
          </p:cNvPr>
          <p:cNvSpPr/>
          <p:nvPr/>
        </p:nvSpPr>
        <p:spPr>
          <a:xfrm>
            <a:off x="4048668" y="3768815"/>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Amiben arra keresem a </a:t>
            </a:r>
            <a:r>
              <a:rPr lang="hu-HU" sz="1200" b="1" dirty="0">
                <a:solidFill>
                  <a:srgbClr val="292929"/>
                </a:solidFill>
                <a:latin typeface="Georgia" panose="02040502050405020303" pitchFamily="18" charset="0"/>
              </a:rPr>
              <a:t>választ, </a:t>
            </a:r>
            <a:r>
              <a:rPr lang="hu-HU" sz="1200" dirty="0">
                <a:solidFill>
                  <a:srgbClr val="292929"/>
                </a:solidFill>
                <a:latin typeface="Georgia" panose="02040502050405020303" pitchFamily="18" charset="0"/>
              </a:rPr>
              <a:t>hogy mikor milyen esetekben és milyen feltételek mellett lehet egyik vagy másik módszer eredményesebb, ahol az eredményesség </a:t>
            </a:r>
            <a:r>
              <a:rPr lang="hu-HU" sz="1200" dirty="0" err="1">
                <a:solidFill>
                  <a:srgbClr val="292929"/>
                </a:solidFill>
                <a:latin typeface="Georgia" panose="02040502050405020303" pitchFamily="18" charset="0"/>
              </a:rPr>
              <a:t>deffinícióját</a:t>
            </a:r>
            <a:r>
              <a:rPr lang="hu-HU" sz="1200" dirty="0">
                <a:solidFill>
                  <a:srgbClr val="292929"/>
                </a:solidFill>
                <a:latin typeface="Georgia" panose="02040502050405020303" pitchFamily="18" charset="0"/>
              </a:rPr>
              <a:t> mindig meghatározom, de elsősorban költséghatékonyságot, vagy gyorsabb reakció időt fogom </a:t>
            </a:r>
            <a:r>
              <a:rPr lang="hu-HU" sz="1200">
                <a:solidFill>
                  <a:srgbClr val="292929"/>
                </a:solidFill>
                <a:latin typeface="Georgia" panose="02040502050405020303" pitchFamily="18" charset="0"/>
              </a:rPr>
              <a:t>érteni alatta </a:t>
            </a:r>
            <a:r>
              <a:rPr lang="hu-HU" sz="1200" dirty="0">
                <a:solidFill>
                  <a:srgbClr val="292929"/>
                </a:solidFill>
                <a:latin typeface="Georgia" panose="02040502050405020303" pitchFamily="18" charset="0"/>
              </a:rPr>
              <a:t>és egyebeket de mindig jelezni fogom, hogy mikor melyiket.</a:t>
            </a:r>
            <a:endParaRPr lang="hu-HU" sz="12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325952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4"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a:effectLst>
            <a:softEdge rad="0"/>
          </a:effectLst>
        </p:spPr>
      </p:pic>
      <p:pic>
        <p:nvPicPr>
          <p:cNvPr id="7" name="Kép 6" descr="A képen szöveg látható&#10;&#10;Automatikusan generált leírás">
            <a:extLst>
              <a:ext uri="{FF2B5EF4-FFF2-40B4-BE49-F238E27FC236}">
                <a16:creationId xmlns:a16="http://schemas.microsoft.com/office/drawing/2014/main" id="{B045099C-2CAD-4C03-97FF-D7221EB2C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4262" y="2590800"/>
            <a:ext cx="4943475" cy="16764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effectLst>
            <a:softEdge rad="152400"/>
          </a:effectLst>
        </p:spPr>
        <p:txBody>
          <a:bodyPr rtlCol="0"/>
          <a:lstStyle/>
          <a:p>
            <a:pPr rtl="0"/>
            <a:fld id="{19B51A1E-902D-48AF-9020-955120F399B6}" type="slidenum">
              <a:rPr lang="en-GB" smtClean="0"/>
              <a:pPr rtl="0"/>
              <a:t>11</a:t>
            </a:fld>
            <a:endParaRPr lang="en-GB" dirty="0"/>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a:effectLst>
            <a:softEdge rad="152400"/>
          </a:effectLst>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11</a:t>
            </a:fld>
            <a:endParaRPr lang="en-GB" dirty="0"/>
          </a:p>
        </p:txBody>
      </p:sp>
      <p:sp>
        <p:nvSpPr>
          <p:cNvPr id="33" name="Téglalap: lekerekített 32">
            <a:extLst>
              <a:ext uri="{FF2B5EF4-FFF2-40B4-BE49-F238E27FC236}">
                <a16:creationId xmlns:a16="http://schemas.microsoft.com/office/drawing/2014/main" id="{720D61AE-B309-40EF-912F-F9457F2717CC}"/>
              </a:ext>
            </a:extLst>
          </p:cNvPr>
          <p:cNvSpPr/>
          <p:nvPr/>
        </p:nvSpPr>
        <p:spPr>
          <a:xfrm>
            <a:off x="6369489"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Egy lehetséges </a:t>
            </a:r>
            <a:r>
              <a:rPr lang="hu-HU" sz="1000" dirty="0" err="1">
                <a:solidFill>
                  <a:schemeClr val="tx1"/>
                </a:solidFill>
                <a:latin typeface="Arial" panose="020B0604020202020204" pitchFamily="34" charset="0"/>
                <a:cs typeface="Arial" panose="020B0604020202020204" pitchFamily="34" charset="0"/>
              </a:rPr>
              <a:t>deffiníció</a:t>
            </a:r>
            <a:r>
              <a:rPr lang="hu-HU" sz="1000" dirty="0">
                <a:solidFill>
                  <a:schemeClr val="tx1"/>
                </a:solidFill>
                <a:latin typeface="Arial" panose="020B0604020202020204" pitchFamily="34" charset="0"/>
                <a:cs typeface="Arial" panose="020B0604020202020204" pitchFamily="34" charset="0"/>
              </a:rPr>
              <a: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(szerintem az eddigi legjobb)</a:t>
            </a:r>
          </a:p>
        </p:txBody>
      </p:sp>
      <p:sp>
        <p:nvSpPr>
          <p:cNvPr id="34" name="Szabadkézi sokszög: alakzat 33">
            <a:extLst>
              <a:ext uri="{FF2B5EF4-FFF2-40B4-BE49-F238E27FC236}">
                <a16:creationId xmlns:a16="http://schemas.microsoft.com/office/drawing/2014/main" id="{607D0F28-8AA5-4AED-BF4C-CA627754C5E7}"/>
              </a:ext>
            </a:extLst>
          </p:cNvPr>
          <p:cNvSpPr/>
          <p:nvPr/>
        </p:nvSpPr>
        <p:spPr>
          <a:xfrm>
            <a:off x="6369489"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Mi a Gépi Tanulás?</a:t>
            </a:r>
          </a:p>
        </p:txBody>
      </p:sp>
      <p:sp>
        <p:nvSpPr>
          <p:cNvPr id="8" name="Téglalap: szamárfül 7">
            <a:extLst>
              <a:ext uri="{FF2B5EF4-FFF2-40B4-BE49-F238E27FC236}">
                <a16:creationId xmlns:a16="http://schemas.microsoft.com/office/drawing/2014/main" id="{7D314490-65F6-4219-842D-5BB5D30CBA68}"/>
              </a:ext>
            </a:extLst>
          </p:cNvPr>
          <p:cNvSpPr/>
          <p:nvPr/>
        </p:nvSpPr>
        <p:spPr>
          <a:xfrm>
            <a:off x="6780329" y="489873"/>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Most, hogy értjük, mi a feladat </a:t>
            </a:r>
            <a:r>
              <a:rPr lang="hu-HU" sz="1200" b="0" i="0" dirty="0">
                <a:solidFill>
                  <a:srgbClr val="575757"/>
                </a:solidFill>
                <a:effectLst/>
                <a:latin typeface="georgia" panose="02040502050405020303" pitchFamily="18" charset="0"/>
              </a:rPr>
              <a:t>nézzük meg, hogyan kapcsolódik </a:t>
            </a:r>
            <a:r>
              <a:rPr lang="hu-HU" sz="1200" b="0" i="0" dirty="0" err="1">
                <a:solidFill>
                  <a:srgbClr val="575757"/>
                </a:solidFill>
                <a:effectLst/>
                <a:latin typeface="georgia" panose="02040502050405020303" pitchFamily="18" charset="0"/>
              </a:rPr>
              <a:t>ehez</a:t>
            </a:r>
            <a:r>
              <a:rPr lang="hu-HU" sz="1200" b="0" i="0" dirty="0">
                <a:solidFill>
                  <a:srgbClr val="575757"/>
                </a:solidFill>
                <a:effectLst/>
                <a:latin typeface="georgia" panose="02040502050405020303" pitchFamily="18" charset="0"/>
              </a:rPr>
              <a:t> a gépi tanulás és hogy milyen nehézségekkel kell szembenéznünk. Illetve ha valahogy rendszerezni szeretnénk a megoldásunkat, akkor az hogyan kapcsolódik a már ismert gépi tanulási elméletekbe. Mi az azokhoz való viszonya, </a:t>
            </a:r>
            <a:r>
              <a:rPr lang="hu-HU" sz="1200" b="0" i="0" dirty="0" err="1">
                <a:solidFill>
                  <a:srgbClr val="575757"/>
                </a:solidFill>
                <a:effectLst/>
                <a:latin typeface="georgia" panose="02040502050405020303" pitchFamily="18" charset="0"/>
              </a:rPr>
              <a:t>stb</a:t>
            </a:r>
            <a:r>
              <a:rPr lang="hu-HU" sz="1200" b="0" i="0" dirty="0">
                <a:solidFill>
                  <a:srgbClr val="575757"/>
                </a:solidFill>
                <a:effectLst/>
                <a:latin typeface="georgia" panose="02040502050405020303" pitchFamily="18" charset="0"/>
              </a:rPr>
              <a:t>, a mi módszerünk melyik használja és miért és ha nem akkor miért nem. Etc. Erről fognak szólni a következő diák.</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6278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Learning</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Hogyan és hol épül be ez a mi</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megoldásunkba.</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12</a:t>
            </a:fld>
            <a:endParaRPr lang="en-GB" dirty="0"/>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30" name="Szabadkézi sokszög: alakzat 29">
            <a:extLst>
              <a:ext uri="{FF2B5EF4-FFF2-40B4-BE49-F238E27FC236}">
                <a16:creationId xmlns:a16="http://schemas.microsoft.com/office/drawing/2014/main" id="{6D5E588C-A2DE-472F-9A60-B2CB8E3BAA66}"/>
              </a:ext>
            </a:extLst>
          </p:cNvPr>
          <p:cNvSpPr/>
          <p:nvPr/>
        </p:nvSpPr>
        <p:spPr>
          <a:xfrm>
            <a:off x="5772103" y="207512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Mi egy többrétegű neurális hálót választottunk.</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5772103" y="207512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Ehhez a becsléshez</a:t>
            </a:r>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Vannak</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bemeneti változóink</a:t>
            </a:r>
          </a:p>
        </p:txBody>
      </p:sp>
      <p:sp>
        <p:nvSpPr>
          <p:cNvPr id="23" name="Szöveg helye 14">
            <a:extLst>
              <a:ext uri="{FF2B5EF4-FFF2-40B4-BE49-F238E27FC236}">
                <a16:creationId xmlns:a16="http://schemas.microsoft.com/office/drawing/2014/main" id="{44BE950D-30C1-4106-9620-D710301A724A}"/>
              </a:ext>
            </a:extLst>
          </p:cNvPr>
          <p:cNvSpPr txBox="1">
            <a:spLocks/>
          </p:cNvSpPr>
          <p:nvPr/>
        </p:nvSpPr>
        <p:spPr>
          <a:xfrm>
            <a:off x="3544430"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Left</a:t>
            </a:r>
            <a:r>
              <a:rPr lang="hu-HU" dirty="0">
                <a:solidFill>
                  <a:schemeClr val="bg1"/>
                </a:solidFill>
                <a:latin typeface="Calibri Light" panose="020F0302020204030204" pitchFamily="34" charset="0"/>
                <a:cs typeface="Calibri Light" panose="020F0302020204030204" pitchFamily="34" charset="0"/>
              </a:rPr>
              <a:t>, Center, </a:t>
            </a:r>
            <a:r>
              <a:rPr lang="hu-HU" dirty="0" err="1">
                <a:solidFill>
                  <a:schemeClr val="bg1"/>
                </a:solidFill>
                <a:latin typeface="Calibri Light" panose="020F0302020204030204" pitchFamily="34" charset="0"/>
                <a:cs typeface="Calibri Light" panose="020F0302020204030204" pitchFamily="34" charset="0"/>
              </a:rPr>
              <a:t>Right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1        50     103      50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2        49     100      51</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3        44     103      55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58      48     100     52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59      45     106     59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60      42     109     70</a:t>
            </a:r>
          </a:p>
        </p:txBody>
      </p:sp>
      <p:sp>
        <p:nvSpPr>
          <p:cNvPr id="24" name="Szöveg helye 14">
            <a:extLst>
              <a:ext uri="{FF2B5EF4-FFF2-40B4-BE49-F238E27FC236}">
                <a16:creationId xmlns:a16="http://schemas.microsoft.com/office/drawing/2014/main" id="{7F4D596B-C449-48CD-AC85-65D57DA33B07}"/>
              </a:ext>
            </a:extLst>
          </p:cNvPr>
          <p:cNvSpPr txBox="1">
            <a:spLocks/>
          </p:cNvSpPr>
          <p:nvPr/>
        </p:nvSpPr>
        <p:spPr>
          <a:xfrm>
            <a:off x="8017921" y="2594838"/>
            <a:ext cx="274320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Továbbá</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ismerjük a hozzájuk tartozó kimeneti változó értékét is</a:t>
            </a:r>
          </a:p>
        </p:txBody>
      </p:sp>
      <p:sp>
        <p:nvSpPr>
          <p:cNvPr id="33" name="Szöveg helye 14">
            <a:extLst>
              <a:ext uri="{FF2B5EF4-FFF2-40B4-BE49-F238E27FC236}">
                <a16:creationId xmlns:a16="http://schemas.microsoft.com/office/drawing/2014/main" id="{67DA281C-0361-4A1A-A5AF-608A45CD86D5}"/>
              </a:ext>
            </a:extLst>
          </p:cNvPr>
          <p:cNvSpPr txBox="1">
            <a:spLocks/>
          </p:cNvSpPr>
          <p:nvPr/>
        </p:nvSpPr>
        <p:spPr>
          <a:xfrm>
            <a:off x="8017921"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Distance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3             10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60            2</a:t>
            </a:r>
          </a:p>
        </p:txBody>
      </p:sp>
      <p:sp>
        <p:nvSpPr>
          <p:cNvPr id="38" name="Szöveg helye 14">
            <a:extLst>
              <a:ext uri="{FF2B5EF4-FFF2-40B4-BE49-F238E27FC236}">
                <a16:creationId xmlns:a16="http://schemas.microsoft.com/office/drawing/2014/main" id="{7ECEC50C-8A15-4035-B992-B397E1056C69}"/>
              </a:ext>
            </a:extLst>
          </p:cNvPr>
          <p:cNvSpPr txBox="1">
            <a:spLocks/>
          </p:cNvSpPr>
          <p:nvPr/>
        </p:nvSpPr>
        <p:spPr>
          <a:xfrm>
            <a:off x="5590946" y="3973062"/>
            <a:ext cx="2598897" cy="192674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0" lang="hu-HU"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keressük azt a függvényt</a:t>
            </a:r>
            <a:br>
              <a:rPr lang="hu-HU" sz="2400" dirty="0">
                <a:solidFill>
                  <a:schemeClr val="bg1"/>
                </a:solidFill>
                <a:latin typeface="Arial" panose="020B0604020202020204" pitchFamily="34" charset="0"/>
                <a:cs typeface="Arial" panose="020B0604020202020204" pitchFamily="34" charset="0"/>
              </a:rPr>
            </a:br>
            <a:r>
              <a:rPr lang="hu-HU" sz="2000" dirty="0">
                <a:solidFill>
                  <a:schemeClr val="bg1"/>
                </a:solidFill>
                <a:latin typeface="Arial" panose="020B0604020202020204" pitchFamily="34" charset="0"/>
                <a:cs typeface="Arial" panose="020B0604020202020204" pitchFamily="34" charset="0"/>
              </a:rPr>
              <a:t>f(</a:t>
            </a:r>
            <a:r>
              <a:rPr lang="hu-HU" sz="2000" dirty="0" err="1">
                <a:solidFill>
                  <a:schemeClr val="bg1"/>
                </a:solidFill>
                <a:latin typeface="Arial" panose="020B0604020202020204" pitchFamily="34" charset="0"/>
                <a:cs typeface="Arial" panose="020B0604020202020204" pitchFamily="34" charset="0"/>
              </a:rPr>
              <a:t>l,c,r</a:t>
            </a:r>
            <a:r>
              <a:rPr lang="hu-HU" sz="2000" dirty="0">
                <a:solidFill>
                  <a:schemeClr val="bg1"/>
                </a:solidFill>
                <a:latin typeface="Arial" panose="020B0604020202020204" pitchFamily="34" charset="0"/>
                <a:cs typeface="Arial" panose="020B0604020202020204" pitchFamily="34" charset="0"/>
              </a:rPr>
              <a:t>) = 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amelynek a hibája a</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legkisebb</a:t>
            </a:r>
            <a:br>
              <a:rPr lang="hu-HU" dirty="0">
                <a:solidFill>
                  <a:schemeClr val="bg1"/>
                </a:solidFill>
                <a:latin typeface="Calibri Light" panose="020F0302020204030204" pitchFamily="34" charset="0"/>
                <a:cs typeface="Calibri Light" panose="020F0302020204030204" pitchFamily="34" charset="0"/>
              </a:rPr>
            </a:br>
            <a:r>
              <a:rPr lang="hu-HU" sz="2000" dirty="0">
                <a:solidFill>
                  <a:schemeClr val="bg1"/>
                </a:solidFill>
                <a:latin typeface="Arial" panose="020B0604020202020204" pitchFamily="34" charset="0"/>
                <a:cs typeface="Arial" panose="020B0604020202020204" pitchFamily="34" charset="0"/>
              </a:rPr>
              <a:t>L(E)</a:t>
            </a:r>
            <a:r>
              <a:rPr lang="hu-HU" sz="2000" dirty="0" err="1">
                <a:solidFill>
                  <a:schemeClr val="bg1"/>
                </a:solidFill>
                <a:latin typeface="Arial" panose="020B0604020202020204" pitchFamily="34" charset="0"/>
                <a:cs typeface="Arial" panose="020B0604020202020204" pitchFamily="34" charset="0"/>
              </a:rPr>
              <a:t>argmax_min</a:t>
            </a:r>
            <a:endParaRPr lang="hu-HU" sz="2000" dirty="0">
              <a:solidFill>
                <a:schemeClr val="bg1"/>
              </a:solidFill>
              <a:latin typeface="Arial" panose="020B0604020202020204" pitchFamily="34" charset="0"/>
              <a:cs typeface="Arial" panose="020B0604020202020204" pitchFamily="34" charset="0"/>
            </a:endParaRPr>
          </a:p>
        </p:txBody>
      </p:sp>
      <p:sp>
        <p:nvSpPr>
          <p:cNvPr id="39" name="Szabadkézi sokszög: alakzat 38">
            <a:extLst>
              <a:ext uri="{FF2B5EF4-FFF2-40B4-BE49-F238E27FC236}">
                <a16:creationId xmlns:a16="http://schemas.microsoft.com/office/drawing/2014/main" id="{DECFA8C2-E98A-46DD-B2FC-B17A630FBC83}"/>
              </a:ext>
            </a:extLst>
          </p:cNvPr>
          <p:cNvSpPr/>
          <p:nvPr/>
        </p:nvSpPr>
        <p:spPr>
          <a:xfrm>
            <a:off x="5683730" y="317662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értékek alapján szeretnénk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becsülni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Center,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a:t>
            </a:r>
          </a:p>
        </p:txBody>
      </p:sp>
      <p:sp>
        <p:nvSpPr>
          <p:cNvPr id="40" name="Szabadkézi sokszög: alakzat 39">
            <a:extLst>
              <a:ext uri="{FF2B5EF4-FFF2-40B4-BE49-F238E27FC236}">
                <a16:creationId xmlns:a16="http://schemas.microsoft.com/office/drawing/2014/main" id="{004C9266-8481-40E8-B8D8-E494C2308EBA}"/>
              </a:ext>
            </a:extLst>
          </p:cNvPr>
          <p:cNvSpPr/>
          <p:nvPr/>
        </p:nvSpPr>
        <p:spPr>
          <a:xfrm>
            <a:off x="5775458" y="317567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Ezek alapján</a:t>
            </a:r>
          </a:p>
        </p:txBody>
      </p:sp>
      <p:sp>
        <p:nvSpPr>
          <p:cNvPr id="41" name="Szabadkézi sokszög: alakzat 40">
            <a:extLst>
              <a:ext uri="{FF2B5EF4-FFF2-40B4-BE49-F238E27FC236}">
                <a16:creationId xmlns:a16="http://schemas.microsoft.com/office/drawing/2014/main" id="{0DD0CA76-721F-4651-A7CE-3C8718656EE4}"/>
              </a:ext>
            </a:extLst>
          </p:cNvPr>
          <p:cNvSpPr/>
          <p:nvPr/>
        </p:nvSpPr>
        <p:spPr>
          <a:xfrm>
            <a:off x="9462200" y="317662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Jelen esetben a </a:t>
            </a:r>
            <a:r>
              <a:rPr lang="hu-HU" sz="1000" dirty="0" err="1">
                <a:solidFill>
                  <a:schemeClr val="tx1"/>
                </a:solidFill>
                <a:latin typeface="Arial" panose="020B0604020202020204" pitchFamily="34" charset="0"/>
                <a:cs typeface="Arial" panose="020B0604020202020204" pitchFamily="34" charset="0"/>
              </a:rPr>
              <a:t>Distance</a:t>
            </a:r>
            <a:r>
              <a:rPr lang="hu-HU" sz="1000" dirty="0">
                <a:solidFill>
                  <a:schemeClr val="tx1"/>
                </a:solidFill>
                <a:latin typeface="Arial" panose="020B0604020202020204" pitchFamily="34" charset="0"/>
                <a:cs typeface="Arial" panose="020B0604020202020204" pitchFamily="34" charset="0"/>
              </a:rPr>
              <a:t> változót.</a:t>
            </a:r>
          </a:p>
        </p:txBody>
      </p:sp>
      <p:sp>
        <p:nvSpPr>
          <p:cNvPr id="42" name="Szabadkézi sokszög: alakzat 41">
            <a:extLst>
              <a:ext uri="{FF2B5EF4-FFF2-40B4-BE49-F238E27FC236}">
                <a16:creationId xmlns:a16="http://schemas.microsoft.com/office/drawing/2014/main" id="{0BC60F4B-400F-4816-8B60-209690839414}"/>
              </a:ext>
            </a:extLst>
          </p:cNvPr>
          <p:cNvSpPr/>
          <p:nvPr/>
        </p:nvSpPr>
        <p:spPr>
          <a:xfrm>
            <a:off x="9553928" y="317567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Ezeket az értékeket</a:t>
            </a:r>
          </a:p>
        </p:txBody>
      </p:sp>
      <p:sp>
        <p:nvSpPr>
          <p:cNvPr id="47" name="Szabadkézi sokszög: alakzat 46">
            <a:extLst>
              <a:ext uri="{FF2B5EF4-FFF2-40B4-BE49-F238E27FC236}">
                <a16:creationId xmlns:a16="http://schemas.microsoft.com/office/drawing/2014/main" id="{11546FAD-4713-4436-B867-AD5115F35CA7}"/>
              </a:ext>
            </a:extLst>
          </p:cNvPr>
          <p:cNvSpPr/>
          <p:nvPr/>
        </p:nvSpPr>
        <p:spPr>
          <a:xfrm>
            <a:off x="5772103" y="96219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minden időpillanatban ismert a középértéktől való eltérés mértéke és a szenzorokból mért értékek is.</a:t>
            </a:r>
          </a:p>
        </p:txBody>
      </p:sp>
      <p:sp>
        <p:nvSpPr>
          <p:cNvPr id="48" name="Szabadkézi sokszög: alakzat 47">
            <a:extLst>
              <a:ext uri="{FF2B5EF4-FFF2-40B4-BE49-F238E27FC236}">
                <a16:creationId xmlns:a16="http://schemas.microsoft.com/office/drawing/2014/main" id="{A60FC538-C216-41B8-B4AF-9E92F561DD62}"/>
              </a:ext>
            </a:extLst>
          </p:cNvPr>
          <p:cNvSpPr/>
          <p:nvPr/>
        </p:nvSpPr>
        <p:spPr>
          <a:xfrm>
            <a:off x="5772103" y="96219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Azért tehetjük ezt meg</a:t>
            </a:r>
          </a:p>
        </p:txBody>
      </p:sp>
      <p:sp>
        <p:nvSpPr>
          <p:cNvPr id="49" name="Szabadkézi sokszög: alakzat 48">
            <a:extLst>
              <a:ext uri="{FF2B5EF4-FFF2-40B4-BE49-F238E27FC236}">
                <a16:creationId xmlns:a16="http://schemas.microsoft.com/office/drawing/2014/main" id="{DEC475AA-E158-46F0-B124-D05E2A5E3CE8}"/>
              </a:ext>
            </a:extLst>
          </p:cNvPr>
          <p:cNvSpPr/>
          <p:nvPr/>
        </p:nvSpPr>
        <p:spPr>
          <a:xfrm>
            <a:off x="8198971" y="9787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állapottér egy új pontjára lépünk.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Ezáltal megváltoznak a szenzoros adatok és a távolság is.</a:t>
            </a:r>
          </a:p>
        </p:txBody>
      </p:sp>
      <p:sp>
        <p:nvSpPr>
          <p:cNvPr id="50" name="Szabadkézi sokszög: alakzat 49">
            <a:extLst>
              <a:ext uri="{FF2B5EF4-FFF2-40B4-BE49-F238E27FC236}">
                <a16:creationId xmlns:a16="http://schemas.microsoft.com/office/drawing/2014/main" id="{63609D29-015A-49D2-AD79-9CDC61BE7EE9}"/>
              </a:ext>
            </a:extLst>
          </p:cNvPr>
          <p:cNvSpPr/>
          <p:nvPr/>
        </p:nvSpPr>
        <p:spPr>
          <a:xfrm>
            <a:off x="8290699" y="97783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Minden új lépéssel</a:t>
            </a:r>
          </a:p>
        </p:txBody>
      </p:sp>
      <p:sp>
        <p:nvSpPr>
          <p:cNvPr id="52" name="Téglalap: lekerekített 51">
            <a:extLst>
              <a:ext uri="{FF2B5EF4-FFF2-40B4-BE49-F238E27FC236}">
                <a16:creationId xmlns:a16="http://schemas.microsoft.com/office/drawing/2014/main" id="{2ACAA0CB-529F-44F7-917F-F90E658E5595}"/>
              </a:ext>
            </a:extLst>
          </p:cNvPr>
          <p:cNvSpPr/>
          <p:nvPr/>
        </p:nvSpPr>
        <p:spPr>
          <a:xfrm>
            <a:off x="8304307" y="208729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Módosítunk a becslést végző függvényen – adaptív tanulás.</a:t>
            </a:r>
          </a:p>
        </p:txBody>
      </p:sp>
      <p:sp>
        <p:nvSpPr>
          <p:cNvPr id="53" name="Szabadkézi sokszög: alakzat 52">
            <a:extLst>
              <a:ext uri="{FF2B5EF4-FFF2-40B4-BE49-F238E27FC236}">
                <a16:creationId xmlns:a16="http://schemas.microsoft.com/office/drawing/2014/main" id="{26273685-886F-4C6C-A024-406A970D05D7}"/>
              </a:ext>
            </a:extLst>
          </p:cNvPr>
          <p:cNvSpPr/>
          <p:nvPr/>
        </p:nvSpPr>
        <p:spPr>
          <a:xfrm>
            <a:off x="8304307" y="199662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6. Az új adatok ismeretében</a:t>
            </a:r>
          </a:p>
        </p:txBody>
      </p:sp>
      <p:sp>
        <p:nvSpPr>
          <p:cNvPr id="55" name="Téglalap: lekerekített 54">
            <a:extLst>
              <a:ext uri="{FF2B5EF4-FFF2-40B4-BE49-F238E27FC236}">
                <a16:creationId xmlns:a16="http://schemas.microsoft.com/office/drawing/2014/main" id="{E6A3220D-9ACF-4C8C-8C7F-C4869892C7AB}"/>
              </a:ext>
            </a:extLst>
          </p:cNvPr>
          <p:cNvSpPr/>
          <p:nvPr/>
        </p:nvSpPr>
        <p:spPr>
          <a:xfrm>
            <a:off x="8304307"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Értékeli ki a lehetséges döntéseket és azok következményeit.</a:t>
            </a:r>
          </a:p>
        </p:txBody>
      </p:sp>
      <p:sp>
        <p:nvSpPr>
          <p:cNvPr id="56" name="Szabadkézi sokszög: alakzat 55">
            <a:extLst>
              <a:ext uri="{FF2B5EF4-FFF2-40B4-BE49-F238E27FC236}">
                <a16:creationId xmlns:a16="http://schemas.microsoft.com/office/drawing/2014/main" id="{CAE838F1-E95D-4EB5-8B10-005389725E10}"/>
              </a:ext>
            </a:extLst>
          </p:cNvPr>
          <p:cNvSpPr/>
          <p:nvPr/>
        </p:nvSpPr>
        <p:spPr>
          <a:xfrm>
            <a:off x="8304307"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7. Az új adatok ismeretében</a:t>
            </a:r>
          </a:p>
        </p:txBody>
      </p:sp>
      <p:sp>
        <p:nvSpPr>
          <p:cNvPr id="57" name="Téglalap: lekerekített 56">
            <a:extLst>
              <a:ext uri="{FF2B5EF4-FFF2-40B4-BE49-F238E27FC236}">
                <a16:creationId xmlns:a16="http://schemas.microsoft.com/office/drawing/2014/main" id="{44995726-5AAE-4C60-8552-9B825F8D4ECD}"/>
              </a:ext>
            </a:extLst>
          </p:cNvPr>
          <p:cNvSpPr/>
          <p:nvPr/>
        </p:nvSpPr>
        <p:spPr>
          <a:xfrm>
            <a:off x="5784586"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 állapottér új pontjára kerül és ez egész folyamat kezdődik előröl.</a:t>
            </a:r>
          </a:p>
        </p:txBody>
      </p:sp>
      <p:sp>
        <p:nvSpPr>
          <p:cNvPr id="58" name="Szabadkézi sokszög: alakzat 57">
            <a:extLst>
              <a:ext uri="{FF2B5EF4-FFF2-40B4-BE49-F238E27FC236}">
                <a16:creationId xmlns:a16="http://schemas.microsoft.com/office/drawing/2014/main" id="{14F68858-DF26-4914-BBC1-157F21C8154A}"/>
              </a:ext>
            </a:extLst>
          </p:cNvPr>
          <p:cNvSpPr/>
          <p:nvPr/>
        </p:nvSpPr>
        <p:spPr>
          <a:xfrm>
            <a:off x="5784586"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8. Meghozza a döntését</a:t>
            </a:r>
          </a:p>
        </p:txBody>
      </p:sp>
      <p:pic>
        <p:nvPicPr>
          <p:cNvPr id="34" name="Kép 33">
            <a:extLst>
              <a:ext uri="{FF2B5EF4-FFF2-40B4-BE49-F238E27FC236}">
                <a16:creationId xmlns:a16="http://schemas.microsoft.com/office/drawing/2014/main" id="{3F7A958A-5F65-4D8F-BC66-315BB0CF8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Tree>
    <p:extLst>
      <p:ext uri="{BB962C8B-B14F-4D97-AF65-F5344CB8AC3E}">
        <p14:creationId xmlns:p14="http://schemas.microsoft.com/office/powerpoint/2010/main" val="127703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24" grpId="0"/>
      <p:bldP spid="33" grpId="0"/>
      <p:bldP spid="38" grpId="0"/>
      <p:bldP spid="39" grpId="0" animBg="1"/>
      <p:bldP spid="40" grpId="0" animBg="1"/>
      <p:bldP spid="41" grpId="0" animBg="1"/>
      <p:bldP spid="42" grpId="0" animBg="1"/>
      <p:bldP spid="47" grpId="0" animBg="1"/>
      <p:bldP spid="48" grpId="0" animBg="1"/>
      <p:bldP spid="49" grpId="0" animBg="1"/>
      <p:bldP spid="50" grpId="0" animBg="1"/>
      <p:bldP spid="52" grpId="0" animBg="1"/>
      <p:bldP spid="53" grpId="0" animBg="1"/>
      <p:bldP spid="55" grpId="0" animBg="1"/>
      <p:bldP spid="56" grpId="0" animBg="1"/>
      <p:bldP spid="57"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Evolution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Ezt mi nem használjuk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13</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Vannak</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bemeneti változóink</a:t>
            </a:r>
          </a:p>
        </p:txBody>
      </p:sp>
      <p:sp>
        <p:nvSpPr>
          <p:cNvPr id="23" name="Szöveg helye 14">
            <a:extLst>
              <a:ext uri="{FF2B5EF4-FFF2-40B4-BE49-F238E27FC236}">
                <a16:creationId xmlns:a16="http://schemas.microsoft.com/office/drawing/2014/main" id="{44BE950D-30C1-4106-9620-D710301A724A}"/>
              </a:ext>
            </a:extLst>
          </p:cNvPr>
          <p:cNvSpPr txBox="1">
            <a:spLocks/>
          </p:cNvSpPr>
          <p:nvPr/>
        </p:nvSpPr>
        <p:spPr>
          <a:xfrm>
            <a:off x="3544430"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Left</a:t>
            </a:r>
            <a:r>
              <a:rPr lang="hu-HU" dirty="0">
                <a:solidFill>
                  <a:schemeClr val="bg1"/>
                </a:solidFill>
                <a:latin typeface="Calibri Light" panose="020F0302020204030204" pitchFamily="34" charset="0"/>
                <a:cs typeface="Calibri Light" panose="020F0302020204030204" pitchFamily="34" charset="0"/>
              </a:rPr>
              <a:t>, Center, </a:t>
            </a:r>
            <a:r>
              <a:rPr lang="hu-HU" dirty="0" err="1">
                <a:solidFill>
                  <a:schemeClr val="bg1"/>
                </a:solidFill>
                <a:latin typeface="Calibri Light" panose="020F0302020204030204" pitchFamily="34" charset="0"/>
                <a:cs typeface="Calibri Light" panose="020F0302020204030204" pitchFamily="34" charset="0"/>
              </a:rPr>
              <a:t>Right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1        50     103      50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2        49     100      51</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3        44     103      55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58      48     100     52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59      45     106     59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60      42     109     70</a:t>
            </a:r>
          </a:p>
        </p:txBody>
      </p:sp>
      <p:sp>
        <p:nvSpPr>
          <p:cNvPr id="24" name="Szöveg helye 14">
            <a:extLst>
              <a:ext uri="{FF2B5EF4-FFF2-40B4-BE49-F238E27FC236}">
                <a16:creationId xmlns:a16="http://schemas.microsoft.com/office/drawing/2014/main" id="{7F4D596B-C449-48CD-AC85-65D57DA33B07}"/>
              </a:ext>
            </a:extLst>
          </p:cNvPr>
          <p:cNvSpPr txBox="1">
            <a:spLocks/>
          </p:cNvSpPr>
          <p:nvPr/>
        </p:nvSpPr>
        <p:spPr>
          <a:xfrm>
            <a:off x="8017921" y="2594838"/>
            <a:ext cx="274320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nincsek meg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 hozzájuk tartozó kimenti adatok</a:t>
            </a:r>
          </a:p>
        </p:txBody>
      </p:sp>
      <p:sp>
        <p:nvSpPr>
          <p:cNvPr id="33" name="Szöveg helye 14">
            <a:extLst>
              <a:ext uri="{FF2B5EF4-FFF2-40B4-BE49-F238E27FC236}">
                <a16:creationId xmlns:a16="http://schemas.microsoft.com/office/drawing/2014/main" id="{67DA281C-0361-4A1A-A5AF-608A45CD86D5}"/>
              </a:ext>
            </a:extLst>
          </p:cNvPr>
          <p:cNvSpPr txBox="1">
            <a:spLocks/>
          </p:cNvSpPr>
          <p:nvPr/>
        </p:nvSpPr>
        <p:spPr>
          <a:xfrm>
            <a:off x="8700686" y="3854398"/>
            <a:ext cx="834531" cy="109280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8800" dirty="0">
                <a:solidFill>
                  <a:schemeClr val="bg1"/>
                </a:solidFill>
                <a:latin typeface="Calibri Light" panose="020F0302020204030204" pitchFamily="34" charset="0"/>
                <a:cs typeface="Calibri Light" panose="020F0302020204030204" pitchFamily="34" charset="0"/>
              </a:rPr>
              <a:t>?</a:t>
            </a:r>
          </a:p>
        </p:txBody>
      </p:sp>
      <p:sp>
        <p:nvSpPr>
          <p:cNvPr id="38" name="Szöveg helye 14">
            <a:extLst>
              <a:ext uri="{FF2B5EF4-FFF2-40B4-BE49-F238E27FC236}">
                <a16:creationId xmlns:a16="http://schemas.microsoft.com/office/drawing/2014/main" id="{7ECEC50C-8A15-4035-B992-B397E1056C69}"/>
              </a:ext>
            </a:extLst>
          </p:cNvPr>
          <p:cNvSpPr txBox="1">
            <a:spLocks/>
          </p:cNvSpPr>
          <p:nvPr/>
        </p:nvSpPr>
        <p:spPr>
          <a:xfrm>
            <a:off x="5590946" y="3973062"/>
            <a:ext cx="2598897" cy="192674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0" lang="hu-HU"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keressük azt a függvényt</a:t>
            </a:r>
            <a:br>
              <a:rPr lang="hu-HU" sz="2400" dirty="0">
                <a:solidFill>
                  <a:schemeClr val="bg1"/>
                </a:solidFill>
                <a:latin typeface="Arial" panose="020B0604020202020204" pitchFamily="34" charset="0"/>
                <a:cs typeface="Arial" panose="020B0604020202020204" pitchFamily="34" charset="0"/>
              </a:rPr>
            </a:br>
            <a:r>
              <a:rPr lang="hu-HU" sz="2000" dirty="0">
                <a:solidFill>
                  <a:schemeClr val="bg1"/>
                </a:solidFill>
                <a:latin typeface="Arial" panose="020B0604020202020204" pitchFamily="34" charset="0"/>
                <a:cs typeface="Arial" panose="020B0604020202020204" pitchFamily="34" charset="0"/>
              </a:rPr>
              <a:t>f(</a:t>
            </a:r>
            <a:r>
              <a:rPr lang="hu-HU" sz="2000" dirty="0" err="1">
                <a:solidFill>
                  <a:schemeClr val="bg1"/>
                </a:solidFill>
                <a:latin typeface="Arial" panose="020B0604020202020204" pitchFamily="34" charset="0"/>
                <a:cs typeface="Arial" panose="020B0604020202020204" pitchFamily="34" charset="0"/>
              </a:rPr>
              <a:t>l,c,r</a:t>
            </a:r>
            <a:r>
              <a:rPr lang="hu-HU" sz="2000" dirty="0">
                <a:solidFill>
                  <a:schemeClr val="bg1"/>
                </a:solidFill>
                <a:latin typeface="Arial" panose="020B0604020202020204" pitchFamily="34" charset="0"/>
                <a:cs typeface="Arial" panose="020B0604020202020204" pitchFamily="34" charset="0"/>
              </a:rPr>
              <a:t>) = 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amelynek a hibája a</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legkisebb</a:t>
            </a:r>
            <a:br>
              <a:rPr lang="hu-HU" dirty="0">
                <a:solidFill>
                  <a:schemeClr val="bg1"/>
                </a:solidFill>
                <a:latin typeface="Calibri Light" panose="020F0302020204030204" pitchFamily="34" charset="0"/>
                <a:cs typeface="Calibri Light" panose="020F0302020204030204" pitchFamily="34" charset="0"/>
              </a:rPr>
            </a:br>
            <a:r>
              <a:rPr lang="hu-HU" sz="2000" dirty="0">
                <a:solidFill>
                  <a:schemeClr val="bg1"/>
                </a:solidFill>
                <a:latin typeface="Arial" panose="020B0604020202020204" pitchFamily="34" charset="0"/>
                <a:cs typeface="Arial" panose="020B0604020202020204" pitchFamily="34" charset="0"/>
              </a:rPr>
              <a:t>L(E)</a:t>
            </a:r>
            <a:r>
              <a:rPr lang="hu-HU" sz="2000" dirty="0" err="1">
                <a:solidFill>
                  <a:schemeClr val="bg1"/>
                </a:solidFill>
                <a:latin typeface="Arial" panose="020B0604020202020204" pitchFamily="34" charset="0"/>
                <a:cs typeface="Arial" panose="020B0604020202020204" pitchFamily="34" charset="0"/>
              </a:rPr>
              <a:t>argmax_min</a:t>
            </a:r>
            <a:endParaRPr lang="hu-HU" sz="2000" dirty="0">
              <a:solidFill>
                <a:schemeClr val="bg1"/>
              </a:solidFill>
              <a:latin typeface="Arial" panose="020B0604020202020204" pitchFamily="34" charset="0"/>
              <a:cs typeface="Arial" panose="020B0604020202020204" pitchFamily="34" charset="0"/>
            </a:endParaRPr>
          </a:p>
        </p:txBody>
      </p:sp>
      <p:sp>
        <p:nvSpPr>
          <p:cNvPr id="36" name="Szöveg helye 14">
            <a:extLst>
              <a:ext uri="{FF2B5EF4-FFF2-40B4-BE49-F238E27FC236}">
                <a16:creationId xmlns:a16="http://schemas.microsoft.com/office/drawing/2014/main" id="{86748769-D3F2-47C1-B8FF-02694F597344}"/>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cxnSp>
        <p:nvCxnSpPr>
          <p:cNvPr id="5" name="Egyenes összekötő nyíllal 4">
            <a:extLst>
              <a:ext uri="{FF2B5EF4-FFF2-40B4-BE49-F238E27FC236}">
                <a16:creationId xmlns:a16="http://schemas.microsoft.com/office/drawing/2014/main" id="{7E9B6304-AD55-4E8A-B162-563999B35A66}"/>
              </a:ext>
            </a:extLst>
          </p:cNvPr>
          <p:cNvCxnSpPr/>
          <p:nvPr/>
        </p:nvCxnSpPr>
        <p:spPr>
          <a:xfrm flipH="1">
            <a:off x="7987779" y="4429843"/>
            <a:ext cx="622821"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Szabadkézi sokszög: alakzat 36">
            <a:extLst>
              <a:ext uri="{FF2B5EF4-FFF2-40B4-BE49-F238E27FC236}">
                <a16:creationId xmlns:a16="http://schemas.microsoft.com/office/drawing/2014/main" id="{6F62DB07-0B10-4D70-BF49-013643A401F6}"/>
              </a:ext>
            </a:extLst>
          </p:cNvPr>
          <p:cNvSpPr/>
          <p:nvPr/>
        </p:nvSpPr>
        <p:spPr>
          <a:xfrm>
            <a:off x="9462200" y="398519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Akkor hogyan akarjuk tanítani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az f(</a:t>
            </a:r>
            <a:r>
              <a:rPr lang="hu-HU" sz="1000" dirty="0" err="1">
                <a:solidFill>
                  <a:schemeClr val="tx1"/>
                </a:solidFill>
                <a:latin typeface="Arial" panose="020B0604020202020204" pitchFamily="34" charset="0"/>
                <a:cs typeface="Arial" panose="020B0604020202020204" pitchFamily="34" charset="0"/>
              </a:rPr>
              <a:t>l,c,r</a:t>
            </a:r>
            <a:r>
              <a:rPr lang="hu-HU" sz="1000" dirty="0">
                <a:solidFill>
                  <a:schemeClr val="tx1"/>
                </a:solidFill>
                <a:latin typeface="Arial" panose="020B0604020202020204" pitchFamily="34" charset="0"/>
                <a:cs typeface="Arial" panose="020B0604020202020204" pitchFamily="34" charset="0"/>
              </a:rPr>
              <a:t>) függvényt?</a:t>
            </a:r>
          </a:p>
        </p:txBody>
      </p:sp>
      <p:sp>
        <p:nvSpPr>
          <p:cNvPr id="43" name="Szabadkézi sokszög: alakzat 42">
            <a:extLst>
              <a:ext uri="{FF2B5EF4-FFF2-40B4-BE49-F238E27FC236}">
                <a16:creationId xmlns:a16="http://schemas.microsoft.com/office/drawing/2014/main" id="{92A7F4B3-5EB5-4701-96F3-8290A0F51EAB}"/>
              </a:ext>
            </a:extLst>
          </p:cNvPr>
          <p:cNvSpPr/>
          <p:nvPr/>
        </p:nvSpPr>
        <p:spPr>
          <a:xfrm>
            <a:off x="9553928" y="398424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 Ha nincsenek kimeneti adatok</a:t>
            </a:r>
          </a:p>
        </p:txBody>
      </p:sp>
      <p:sp>
        <p:nvSpPr>
          <p:cNvPr id="44" name="Téglalap: lekerekített 43">
            <a:extLst>
              <a:ext uri="{FF2B5EF4-FFF2-40B4-BE49-F238E27FC236}">
                <a16:creationId xmlns:a16="http://schemas.microsoft.com/office/drawing/2014/main" id="{824C17BC-87DB-4D6F-923B-61E6BCEF27B0}"/>
              </a:ext>
            </a:extLst>
          </p:cNvPr>
          <p:cNvSpPr/>
          <p:nvPr/>
        </p:nvSpPr>
        <p:spPr>
          <a:xfrm>
            <a:off x="9550574" y="505592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nem tanítjuk, hanem</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kiválasztjuk őket.</a:t>
            </a:r>
          </a:p>
        </p:txBody>
      </p:sp>
      <p:sp>
        <p:nvSpPr>
          <p:cNvPr id="45" name="Szabadkézi sokszög: alakzat 44">
            <a:extLst>
              <a:ext uri="{FF2B5EF4-FFF2-40B4-BE49-F238E27FC236}">
                <a16:creationId xmlns:a16="http://schemas.microsoft.com/office/drawing/2014/main" id="{84E4F08E-B3C3-423A-955B-F7F87F3F66AC}"/>
              </a:ext>
            </a:extLst>
          </p:cNvPr>
          <p:cNvSpPr/>
          <p:nvPr/>
        </p:nvSpPr>
        <p:spPr>
          <a:xfrm>
            <a:off x="9550574" y="496525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 megoldás</a:t>
            </a:r>
          </a:p>
        </p:txBody>
      </p:sp>
      <p:sp>
        <p:nvSpPr>
          <p:cNvPr id="46" name="Szabadkézi sokszög: alakzat 45">
            <a:extLst>
              <a:ext uri="{FF2B5EF4-FFF2-40B4-BE49-F238E27FC236}">
                <a16:creationId xmlns:a16="http://schemas.microsoft.com/office/drawing/2014/main" id="{51A5783A-231A-4204-AD3D-80557FF494B1}"/>
              </a:ext>
            </a:extLst>
          </p:cNvPr>
          <p:cNvSpPr/>
          <p:nvPr/>
        </p:nvSpPr>
        <p:spPr>
          <a:xfrm>
            <a:off x="6861598" y="5055927"/>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vagyis azok populációját. A populációban  az e-gyedek eltérőek.</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51" name="Szabadkézi sokszög: alakzat 50">
            <a:extLst>
              <a:ext uri="{FF2B5EF4-FFF2-40B4-BE49-F238E27FC236}">
                <a16:creationId xmlns:a16="http://schemas.microsoft.com/office/drawing/2014/main" id="{ED49BBBC-EFCC-405F-BD7F-A101984AD08A}"/>
              </a:ext>
            </a:extLst>
          </p:cNvPr>
          <p:cNvSpPr/>
          <p:nvPr/>
        </p:nvSpPr>
        <p:spPr>
          <a:xfrm>
            <a:off x="6861598" y="505592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Létrehozzuk a lehetséges jelölteket</a:t>
            </a:r>
          </a:p>
        </p:txBody>
      </p:sp>
      <p:sp>
        <p:nvSpPr>
          <p:cNvPr id="54" name="Szabadkézi sokszög: alakzat 53">
            <a:extLst>
              <a:ext uri="{FF2B5EF4-FFF2-40B4-BE49-F238E27FC236}">
                <a16:creationId xmlns:a16="http://schemas.microsoft.com/office/drawing/2014/main" id="{38FDCF19-B425-4BBD-AE3C-55535B8D1AE1}"/>
              </a:ext>
            </a:extLst>
          </p:cNvPr>
          <p:cNvSpPr/>
          <p:nvPr/>
        </p:nvSpPr>
        <p:spPr>
          <a:xfrm>
            <a:off x="6843465" y="3942195"/>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általunk kijelölt pályán és valamilyen metrika </a:t>
            </a:r>
            <a:r>
              <a:rPr lang="hu-HU" sz="1000" dirty="0" err="1">
                <a:solidFill>
                  <a:schemeClr val="tx1"/>
                </a:solidFill>
                <a:latin typeface="Arial" panose="020B0604020202020204" pitchFamily="34" charset="0"/>
                <a:cs typeface="Arial" panose="020B0604020202020204" pitchFamily="34" charset="0"/>
              </a:rPr>
              <a:t>alpján</a:t>
            </a:r>
            <a:r>
              <a:rPr lang="hu-HU" sz="1000" dirty="0">
                <a:solidFill>
                  <a:schemeClr val="tx1"/>
                </a:solidFill>
                <a:latin typeface="Arial" panose="020B0604020202020204" pitchFamily="34" charset="0"/>
                <a:cs typeface="Arial" panose="020B0604020202020204" pitchFamily="34" charset="0"/>
              </a:rPr>
              <a:t> kiválasztjuk a legeredményesebbeket.</a:t>
            </a:r>
          </a:p>
        </p:txBody>
      </p:sp>
      <p:sp>
        <p:nvSpPr>
          <p:cNvPr id="59" name="Szabadkézi sokszög: alakzat 58">
            <a:extLst>
              <a:ext uri="{FF2B5EF4-FFF2-40B4-BE49-F238E27FC236}">
                <a16:creationId xmlns:a16="http://schemas.microsoft.com/office/drawing/2014/main" id="{61DB7BEA-3CDB-4329-9C72-CFFC11AF2DCE}"/>
              </a:ext>
            </a:extLst>
          </p:cNvPr>
          <p:cNvSpPr/>
          <p:nvPr/>
        </p:nvSpPr>
        <p:spPr>
          <a:xfrm>
            <a:off x="6843465" y="394219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Hagyjuk, hogy végig menjenek</a:t>
            </a:r>
          </a:p>
        </p:txBody>
      </p:sp>
      <p:sp>
        <p:nvSpPr>
          <p:cNvPr id="60" name="Szabadkézi sokszög: alakzat 59">
            <a:extLst>
              <a:ext uri="{FF2B5EF4-FFF2-40B4-BE49-F238E27FC236}">
                <a16:creationId xmlns:a16="http://schemas.microsoft.com/office/drawing/2014/main" id="{D8FF145B-1752-4A7A-BD7E-F0B7809B658E}"/>
              </a:ext>
            </a:extLst>
          </p:cNvPr>
          <p:cNvSpPr/>
          <p:nvPr/>
        </p:nvSpPr>
        <p:spPr>
          <a:xfrm>
            <a:off x="6843465" y="2841811"/>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létrehozunk egy új populációt.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Miközben a gyengén teljesítőktől megszabadulnunk.</a:t>
            </a:r>
          </a:p>
        </p:txBody>
      </p:sp>
      <p:sp>
        <p:nvSpPr>
          <p:cNvPr id="61" name="Szabadkézi sokszög: alakzat 60">
            <a:extLst>
              <a:ext uri="{FF2B5EF4-FFF2-40B4-BE49-F238E27FC236}">
                <a16:creationId xmlns:a16="http://schemas.microsoft.com/office/drawing/2014/main" id="{B15FC599-BD24-4382-87D4-8BA43458883B}"/>
              </a:ext>
            </a:extLst>
          </p:cNvPr>
          <p:cNvSpPr/>
          <p:nvPr/>
        </p:nvSpPr>
        <p:spPr>
          <a:xfrm>
            <a:off x="6843465" y="28418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A legjobban teljesítőkből</a:t>
            </a:r>
          </a:p>
        </p:txBody>
      </p:sp>
      <p:sp>
        <p:nvSpPr>
          <p:cNvPr id="62" name="Szabadkézi sokszög: alakzat 61">
            <a:extLst>
              <a:ext uri="{FF2B5EF4-FFF2-40B4-BE49-F238E27FC236}">
                <a16:creationId xmlns:a16="http://schemas.microsoft.com/office/drawing/2014/main" id="{DC92E023-C8EE-4B1E-AC94-C047310BD92D}"/>
              </a:ext>
            </a:extLst>
          </p:cNvPr>
          <p:cNvSpPr/>
          <p:nvPr/>
        </p:nvSpPr>
        <p:spPr>
          <a:xfrm>
            <a:off x="6843465" y="171317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vegyítjük az új populáció tagjainak tulajdonságait. (Keresztezés)</a:t>
            </a:r>
          </a:p>
        </p:txBody>
      </p:sp>
      <p:sp>
        <p:nvSpPr>
          <p:cNvPr id="63" name="Szabadkézi sokszög: alakzat 62">
            <a:extLst>
              <a:ext uri="{FF2B5EF4-FFF2-40B4-BE49-F238E27FC236}">
                <a16:creationId xmlns:a16="http://schemas.microsoft.com/office/drawing/2014/main" id="{53D5FEF5-6CFD-4428-B347-7E49C001C652}"/>
              </a:ext>
            </a:extLst>
          </p:cNvPr>
          <p:cNvSpPr/>
          <p:nvPr/>
        </p:nvSpPr>
        <p:spPr>
          <a:xfrm>
            <a:off x="6843465" y="171317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Különböző módokon</a:t>
            </a:r>
          </a:p>
        </p:txBody>
      </p:sp>
      <p:sp>
        <p:nvSpPr>
          <p:cNvPr id="64" name="Szabadkézi sokszög: alakzat 63">
            <a:extLst>
              <a:ext uri="{FF2B5EF4-FFF2-40B4-BE49-F238E27FC236}">
                <a16:creationId xmlns:a16="http://schemas.microsoft.com/office/drawing/2014/main" id="{3A01B69C-7A9E-41FB-B3A8-277581119130}"/>
              </a:ext>
            </a:extLst>
          </p:cNvPr>
          <p:cNvSpPr/>
          <p:nvPr/>
        </p:nvSpPr>
        <p:spPr>
          <a:xfrm>
            <a:off x="9462200" y="17239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Még véletlenszerűen változtatunk is rajtuk. (Mutáció)</a:t>
            </a:r>
          </a:p>
        </p:txBody>
      </p:sp>
      <p:sp>
        <p:nvSpPr>
          <p:cNvPr id="65" name="Szabadkézi sokszög: alakzat 64">
            <a:extLst>
              <a:ext uri="{FF2B5EF4-FFF2-40B4-BE49-F238E27FC236}">
                <a16:creationId xmlns:a16="http://schemas.microsoft.com/office/drawing/2014/main" id="{B8099AC2-7FE8-4DF3-B9A7-D66FD2EC0D78}"/>
              </a:ext>
            </a:extLst>
          </p:cNvPr>
          <p:cNvSpPr/>
          <p:nvPr/>
        </p:nvSpPr>
        <p:spPr>
          <a:xfrm>
            <a:off x="9553928" y="172299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Ezen túlmenően</a:t>
            </a:r>
          </a:p>
        </p:txBody>
      </p:sp>
      <p:sp>
        <p:nvSpPr>
          <p:cNvPr id="66" name="Téglalap: lekerekített 65">
            <a:extLst>
              <a:ext uri="{FF2B5EF4-FFF2-40B4-BE49-F238E27FC236}">
                <a16:creationId xmlns:a16="http://schemas.microsoft.com/office/drawing/2014/main" id="{EB3DEB3C-88D0-46A0-97DA-887ED8553E6B}"/>
              </a:ext>
            </a:extLst>
          </p:cNvPr>
          <p:cNvSpPr/>
          <p:nvPr/>
        </p:nvSpPr>
        <p:spPr>
          <a:xfrm>
            <a:off x="9550574" y="2878146"/>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Hagyjuk, hogy végrehajtsák az adott feladatot. – És az egész kezdődik </a:t>
            </a:r>
            <a:r>
              <a:rPr lang="hu-HU" sz="1000" dirty="0" err="1">
                <a:solidFill>
                  <a:schemeClr val="tx1"/>
                </a:solidFill>
                <a:latin typeface="Arial" panose="020B0604020202020204" pitchFamily="34" charset="0"/>
                <a:cs typeface="Arial" panose="020B0604020202020204" pitchFamily="34" charset="0"/>
              </a:rPr>
              <a:t>előről</a:t>
            </a:r>
            <a:r>
              <a:rPr lang="hu-HU" sz="1000" dirty="0">
                <a:solidFill>
                  <a:schemeClr val="tx1"/>
                </a:solidFill>
                <a:latin typeface="Arial" panose="020B0604020202020204" pitchFamily="34" charset="0"/>
                <a:cs typeface="Arial" panose="020B0604020202020204" pitchFamily="34" charset="0"/>
              </a:rPr>
              <a:t>.</a:t>
            </a:r>
          </a:p>
        </p:txBody>
      </p:sp>
      <p:sp>
        <p:nvSpPr>
          <p:cNvPr id="67" name="Szabadkézi sokszög: alakzat 66">
            <a:extLst>
              <a:ext uri="{FF2B5EF4-FFF2-40B4-BE49-F238E27FC236}">
                <a16:creationId xmlns:a16="http://schemas.microsoft.com/office/drawing/2014/main" id="{18437F0E-E5F5-40AE-9806-9BC94D2AACA2}"/>
              </a:ext>
            </a:extLst>
          </p:cNvPr>
          <p:cNvSpPr/>
          <p:nvPr/>
        </p:nvSpPr>
        <p:spPr>
          <a:xfrm>
            <a:off x="9550574" y="2787478"/>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6. Ismét végig engedjük őket</a:t>
            </a:r>
          </a:p>
        </p:txBody>
      </p:sp>
      <p:sp>
        <p:nvSpPr>
          <p:cNvPr id="68" name="Téglalap: szamárfül 67">
            <a:extLst>
              <a:ext uri="{FF2B5EF4-FFF2-40B4-BE49-F238E27FC236}">
                <a16:creationId xmlns:a16="http://schemas.microsoft.com/office/drawing/2014/main" id="{B333A986-CCDF-4BAF-AC34-C23097E00FE4}"/>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Mi ennek a megoldásnak a legnagyobb hátránya (különös tekintettel a felhőben történő erőforrások skálázására – mint megoldandó feladatra nézve)?</a:t>
            </a:r>
            <a:endParaRPr lang="hu-HU" sz="1200" dirty="0">
              <a:solidFill>
                <a:schemeClr val="bg1"/>
              </a:solidFill>
              <a:latin typeface="Arial Nova Cond" panose="020B0506020202020204" pitchFamily="34" charset="0"/>
            </a:endParaRPr>
          </a:p>
        </p:txBody>
      </p:sp>
      <p:sp>
        <p:nvSpPr>
          <p:cNvPr id="69" name="Téglalap: szamárfül 68">
            <a:extLst>
              <a:ext uri="{FF2B5EF4-FFF2-40B4-BE49-F238E27FC236}">
                <a16:creationId xmlns:a16="http://schemas.microsoft.com/office/drawing/2014/main" id="{E2FEC65C-FFCA-4D73-8C05-6F24615A5E2B}"/>
              </a:ext>
            </a:extLst>
          </p:cNvPr>
          <p:cNvSpPr/>
          <p:nvPr/>
        </p:nvSpPr>
        <p:spPr>
          <a:xfrm>
            <a:off x="2675902" y="32552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Megköveteli a szimulált (virtuális) környezetet, vagy ha nem akkor a tanulás idejére sok-sok klasztert kell párhuzamosan kiépíteni és visszabontani – amig a jobb oldalon bemutatott tanulási folyamat tart.</a:t>
            </a:r>
            <a:endParaRPr lang="hu-HU" sz="1200" dirty="0">
              <a:solidFill>
                <a:schemeClr val="bg1"/>
              </a:solidFill>
              <a:latin typeface="Arial Nova Cond" panose="020B0506020202020204" pitchFamily="34" charset="0"/>
            </a:endParaRPr>
          </a:p>
        </p:txBody>
      </p:sp>
      <p:sp>
        <p:nvSpPr>
          <p:cNvPr id="71" name="Téglalap: szamárfül 70">
            <a:extLst>
              <a:ext uri="{FF2B5EF4-FFF2-40B4-BE49-F238E27FC236}">
                <a16:creationId xmlns:a16="http://schemas.microsoft.com/office/drawing/2014/main" id="{852F8352-2A42-4C73-88F4-660D25A93D5C}"/>
              </a:ext>
            </a:extLst>
          </p:cNvPr>
          <p:cNvSpPr/>
          <p:nvPr/>
        </p:nvSpPr>
        <p:spPr>
          <a:xfrm>
            <a:off x="2828302" y="34076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 valaki így a leírásom alapján nem tudta megérteni az analógiát de szeretné elképzelni, hogy miről van szó annak ajánlom ez a rövid </a:t>
            </a:r>
            <a:r>
              <a:rPr lang="hu-HU" sz="1200" dirty="0">
                <a:latin typeface="Arial Nova Cond" panose="020B0506020202020204" pitchFamily="34" charset="0"/>
                <a:hlinkClick r:id="rId5"/>
              </a:rPr>
              <a:t>https://www.youtube.com/watch?v=OGHA-elMrxI</a:t>
            </a:r>
            <a:r>
              <a:rPr lang="hu-HU" sz="1200" dirty="0">
                <a:latin typeface="Arial Nova Cond" panose="020B0506020202020204" pitchFamily="34" charset="0"/>
              </a:rPr>
              <a:t>  videót (érdemes belenézni)</a:t>
            </a:r>
            <a:br>
              <a:rPr lang="hu-HU" sz="1200" dirty="0">
                <a:latin typeface="Arial Nova Cond" panose="020B0506020202020204" pitchFamily="34" charset="0"/>
              </a:rPr>
            </a:br>
            <a:endParaRPr lang="hu-HU" sz="1200" dirty="0">
              <a:solidFill>
                <a:schemeClr val="bg1"/>
              </a:solidFill>
              <a:latin typeface="Arial Nova Cond" panose="020B0506020202020204" pitchFamily="34" charset="0"/>
            </a:endParaRP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39" name="Téglalap: szamárfül 38">
            <a:extLst>
              <a:ext uri="{FF2B5EF4-FFF2-40B4-BE49-F238E27FC236}">
                <a16:creationId xmlns:a16="http://schemas.microsoft.com/office/drawing/2014/main" id="{E194835E-105E-4678-8459-D34EA6AC9064}"/>
              </a:ext>
            </a:extLst>
          </p:cNvPr>
          <p:cNvSpPr/>
          <p:nvPr/>
        </p:nvSpPr>
        <p:spPr>
          <a:xfrm>
            <a:off x="6818491" y="2575084"/>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Ez is </a:t>
            </a:r>
            <a:r>
              <a:rPr lang="hu-HU" sz="1200" b="1" dirty="0">
                <a:solidFill>
                  <a:srgbClr val="575757"/>
                </a:solidFill>
                <a:latin typeface="georgia" panose="02040502050405020303" pitchFamily="18" charset="0"/>
              </a:rPr>
              <a:t>egy lehetséges megoldás lenne, </a:t>
            </a:r>
            <a:r>
              <a:rPr lang="hu-HU" sz="1200" b="0" i="0" dirty="0">
                <a:solidFill>
                  <a:srgbClr val="575757"/>
                </a:solidFill>
                <a:effectLst/>
                <a:latin typeface="georgia" panose="02040502050405020303" pitchFamily="18" charset="0"/>
              </a:rPr>
              <a:t>de azért nem használjuk, mert a tanulásához egy szimulációs környezetre lenne szükség. Azonkívül önmagában nem garantálja, hogy a rendszer adaptív legyen. Az adaptív ez esetben azt jelenti, hogy képes alkalmazkodni addig nem látott helyzetekhez illetve ha a rendszer menetközben megváltozik – ami nem kizárható.</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22815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500"/>
                                        <p:tgtEl>
                                          <p:spTgt spid="6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500"/>
                                        <p:tgtEl>
                                          <p:spTgt spid="6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500"/>
                                        <p:tgtEl>
                                          <p:spTgt spid="6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fade">
                                      <p:cBhvr>
                                        <p:cTn id="101" dur="500"/>
                                        <p:tgtEl>
                                          <p:spTgt spid="6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1"/>
                                        </p:tgtEl>
                                        <p:attrNameLst>
                                          <p:attrName>style.visibility</p:attrName>
                                        </p:attrNameLst>
                                      </p:cBhvr>
                                      <p:to>
                                        <p:strVal val="visible"/>
                                      </p:to>
                                    </p:set>
                                    <p:animEffect transition="in" filter="fade">
                                      <p:cBhvr>
                                        <p:cTn id="10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8" grpId="0"/>
      <p:bldP spid="37" grpId="0" animBg="1"/>
      <p:bldP spid="43" grpId="0" animBg="1"/>
      <p:bldP spid="44" grpId="0" animBg="1"/>
      <p:bldP spid="45" grpId="0" animBg="1"/>
      <p:bldP spid="46" grpId="0" animBg="1"/>
      <p:bldP spid="51" grpId="0" animBg="1"/>
      <p:bldP spid="54"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1" grpId="0" animBg="1"/>
      <p:bldP spid="39" grpId="0" animBg="1"/>
      <p:bldP spid="3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Re-</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inforcement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Ezt mi is használjuk, később bemutatom, hogy milyen formában.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14</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Ahhoz, hogy megértsük mi a </a:t>
            </a:r>
            <a:r>
              <a:rPr lang="hu-HU" sz="2400" dirty="0" err="1">
                <a:solidFill>
                  <a:schemeClr val="bg1"/>
                </a:solidFill>
                <a:latin typeface="Arial" panose="020B0604020202020204" pitchFamily="34" charset="0"/>
                <a:cs typeface="Arial" panose="020B0604020202020204" pitchFamily="34" charset="0"/>
              </a:rPr>
              <a:t>reinforcement</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learning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hasonlítsuk össze, a </a:t>
            </a:r>
            <a:r>
              <a:rPr lang="hu-HU" dirty="0" err="1">
                <a:solidFill>
                  <a:schemeClr val="bg1"/>
                </a:solidFill>
                <a:latin typeface="Calibri Light" panose="020F0302020204030204" pitchFamily="34" charset="0"/>
                <a:cs typeface="Calibri Light" panose="020F0302020204030204" pitchFamily="34" charset="0"/>
              </a:rPr>
              <a:t>Supervised</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Learning-gel</a:t>
            </a:r>
            <a:r>
              <a:rPr lang="hu-HU" dirty="0">
                <a:solidFill>
                  <a:schemeClr val="bg1"/>
                </a:solidFill>
                <a:latin typeface="Calibri Light" panose="020F0302020204030204" pitchFamily="34" charset="0"/>
                <a:cs typeface="Calibri Light" panose="020F0302020204030204" pitchFamily="34" charset="0"/>
              </a:rPr>
              <a:t> és figyeljük meg a különbséget.</a:t>
            </a: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39" name="Szöveg helye 14">
            <a:extLst>
              <a:ext uri="{FF2B5EF4-FFF2-40B4-BE49-F238E27FC236}">
                <a16:creationId xmlns:a16="http://schemas.microsoft.com/office/drawing/2014/main" id="{A84B2D3F-6E57-412F-8208-6B06B55AF567}"/>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 a </a:t>
            </a:r>
            <a:r>
              <a:rPr lang="hu-HU" sz="1200" dirty="0" err="1">
                <a:latin typeface="Arial Nova Cond" panose="020B0506020202020204" pitchFamily="34" charset="0"/>
              </a:rPr>
              <a:t>topic</a:t>
            </a:r>
            <a:r>
              <a:rPr lang="hu-HU" sz="1200" dirty="0">
                <a:latin typeface="Arial Nova Cond" panose="020B0506020202020204" pitchFamily="34" charset="0"/>
              </a:rPr>
              <a:t> kicsit bonyolultabb annál, minthogy egyetlen dián be lehessen mutatni de én itt most egyetlen egy aspektusát szeretném kiemelni.</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19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nem hivatalos </a:t>
            </a:r>
            <a:r>
              <a:rPr lang="hu-HU" sz="1000" dirty="0" err="1">
                <a:solidFill>
                  <a:schemeClr val="tx1"/>
                </a:solidFill>
                <a:latin typeface="Arial" panose="020B0604020202020204" pitchFamily="34" charset="0"/>
                <a:cs typeface="Arial" panose="020B0604020202020204" pitchFamily="34" charset="0"/>
              </a:rPr>
              <a:t>deffincíció</a:t>
            </a:r>
            <a:r>
              <a:rPr lang="hu-HU" sz="1000" dirty="0">
                <a:solidFill>
                  <a:schemeClr val="tx1"/>
                </a:solidFill>
                <a:latin typeface="Arial" panose="020B0604020202020204" pitchFamily="34" charset="0"/>
                <a:cs typeface="Arial" panose="020B0604020202020204" pitchFamily="34" charset="0"/>
              </a:rPr>
              <a:t>, ez egy aspektus amit szeretnék kiemelni.</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95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Hangsúlyozom</a:t>
            </a:r>
          </a:p>
        </p:txBody>
      </p:sp>
      <p:sp>
        <p:nvSpPr>
          <p:cNvPr id="47" name="Téglalap: szamárfül 46">
            <a:extLst>
              <a:ext uri="{FF2B5EF4-FFF2-40B4-BE49-F238E27FC236}">
                <a16:creationId xmlns:a16="http://schemas.microsoft.com/office/drawing/2014/main" id="{2E2CCE09-B88E-4372-B039-61C0C6245646}"/>
              </a:ext>
            </a:extLst>
          </p:cNvPr>
          <p:cNvSpPr/>
          <p:nvPr/>
        </p:nvSpPr>
        <p:spPr>
          <a:xfrm>
            <a:off x="2951928"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Felügyelt [</a:t>
            </a:r>
            <a:r>
              <a:rPr lang="hu-HU" sz="1200" dirty="0" err="1">
                <a:latin typeface="Arial Nova Cond" panose="020B0506020202020204" pitchFamily="34" charset="0"/>
              </a:rPr>
              <a:t>Supervised</a:t>
            </a:r>
            <a:r>
              <a:rPr lang="hu-HU" sz="1200" dirty="0">
                <a:latin typeface="Arial Nova Cond" panose="020B0506020202020204" pitchFamily="34" charset="0"/>
              </a:rPr>
              <a:t>] tanulásnál mindig – </a:t>
            </a:r>
            <a:r>
              <a:rPr lang="hu-HU" sz="1200" dirty="0" err="1">
                <a:latin typeface="Arial Nova Cond" panose="020B0506020202020204" pitchFamily="34" charset="0"/>
              </a:rPr>
              <a:t>deffiníció</a:t>
            </a:r>
            <a:r>
              <a:rPr lang="hu-HU" sz="1200" dirty="0">
                <a:latin typeface="Arial Nova Cond" panose="020B0506020202020204" pitchFamily="34" charset="0"/>
              </a:rPr>
              <a:t> szerint mindig – vannak input – output adat párjaink.</a:t>
            </a:r>
            <a:endParaRPr lang="hu-HU" sz="1200" dirty="0">
              <a:solidFill>
                <a:schemeClr val="bg1"/>
              </a:solidFill>
              <a:latin typeface="Arial Nova Cond" panose="020B0506020202020204" pitchFamily="34" charset="0"/>
            </a:endParaRPr>
          </a:p>
        </p:txBody>
      </p:sp>
      <p:sp>
        <p:nvSpPr>
          <p:cNvPr id="48" name="Téglalap: szamárfül 47">
            <a:extLst>
              <a:ext uri="{FF2B5EF4-FFF2-40B4-BE49-F238E27FC236}">
                <a16:creationId xmlns:a16="http://schemas.microsoft.com/office/drawing/2014/main" id="{06E2F0A6-DB4C-4C48-954F-06B81522BE01}"/>
              </a:ext>
            </a:extLst>
          </p:cNvPr>
          <p:cNvSpPr/>
          <p:nvPr/>
        </p:nvSpPr>
        <p:spPr>
          <a:xfrm>
            <a:off x="5550845"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Reinforcement</a:t>
            </a:r>
            <a:r>
              <a:rPr lang="hu-HU" sz="1200" dirty="0">
                <a:latin typeface="Arial Nova Cond" panose="020B0506020202020204" pitchFamily="34" charset="0"/>
              </a:rPr>
              <a:t> tanulásnál is lehetnek – nem ebben van a különbség</a:t>
            </a:r>
            <a:endParaRPr lang="hu-HU" sz="1200" dirty="0">
              <a:solidFill>
                <a:schemeClr val="bg1"/>
              </a:solidFill>
              <a:latin typeface="Arial Nova Cond" panose="020B0506020202020204" pitchFamily="34" charset="0"/>
            </a:endParaRPr>
          </a:p>
        </p:txBody>
      </p:sp>
      <p:sp>
        <p:nvSpPr>
          <p:cNvPr id="50" name="Szabadkézi sokszög: alakzat 49">
            <a:extLst>
              <a:ext uri="{FF2B5EF4-FFF2-40B4-BE49-F238E27FC236}">
                <a16:creationId xmlns:a16="http://schemas.microsoft.com/office/drawing/2014/main" id="{2CB92A9F-8C48-4B83-A145-994211DE16F7}"/>
              </a:ext>
            </a:extLst>
          </p:cNvPr>
          <p:cNvSpPr/>
          <p:nvPr/>
        </p:nvSpPr>
        <p:spPr>
          <a:xfrm>
            <a:off x="4603369" y="384605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Mert ennek a különbségnek rengeteg következménye lesz a későbbiekben</a:t>
            </a:r>
          </a:p>
        </p:txBody>
      </p:sp>
      <p:sp>
        <p:nvSpPr>
          <p:cNvPr id="52" name="Szabadkézi sokszög: alakzat 51">
            <a:extLst>
              <a:ext uri="{FF2B5EF4-FFF2-40B4-BE49-F238E27FC236}">
                <a16:creationId xmlns:a16="http://schemas.microsoft.com/office/drawing/2014/main" id="{C6F1E454-45D2-440A-8A50-6FF429E50997}"/>
              </a:ext>
            </a:extLst>
          </p:cNvPr>
          <p:cNvSpPr/>
          <p:nvPr/>
        </p:nvSpPr>
        <p:spPr>
          <a:xfrm>
            <a:off x="4695097" y="384510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Két fontos dolgot kell itt megérteni</a:t>
            </a:r>
          </a:p>
        </p:txBody>
      </p:sp>
      <p:sp>
        <p:nvSpPr>
          <p:cNvPr id="55" name="Szabadkézi sokszög: alakzat 54">
            <a:extLst>
              <a:ext uri="{FF2B5EF4-FFF2-40B4-BE49-F238E27FC236}">
                <a16:creationId xmlns:a16="http://schemas.microsoft.com/office/drawing/2014/main" id="{90CE9A9F-11B9-408C-A080-79B4121DE06B}"/>
              </a:ext>
            </a:extLst>
          </p:cNvPr>
          <p:cNvSpPr/>
          <p:nvPr/>
        </p:nvSpPr>
        <p:spPr>
          <a:xfrm>
            <a:off x="4603369" y="276275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egyes iterációknak semmilyen hatása nincs a következő iterációra nézve – RF-nél ez nem igaz</a:t>
            </a:r>
          </a:p>
        </p:txBody>
      </p:sp>
      <p:sp>
        <p:nvSpPr>
          <p:cNvPr id="56" name="Szabadkézi sokszög: alakzat 55">
            <a:extLst>
              <a:ext uri="{FF2B5EF4-FFF2-40B4-BE49-F238E27FC236}">
                <a16:creationId xmlns:a16="http://schemas.microsoft.com/office/drawing/2014/main" id="{5503E37B-A198-43B8-9CFD-E8BC73FCF350}"/>
              </a:ext>
            </a:extLst>
          </p:cNvPr>
          <p:cNvSpPr/>
          <p:nvPr/>
        </p:nvSpPr>
        <p:spPr>
          <a:xfrm>
            <a:off x="4695097" y="276180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Felügyelt tanulásnál a tanulás során</a:t>
            </a:r>
          </a:p>
        </p:txBody>
      </p:sp>
      <p:sp>
        <p:nvSpPr>
          <p:cNvPr id="58" name="Szabadkézi sokszög: alakzat 57">
            <a:extLst>
              <a:ext uri="{FF2B5EF4-FFF2-40B4-BE49-F238E27FC236}">
                <a16:creationId xmlns:a16="http://schemas.microsoft.com/office/drawing/2014/main" id="{FD5E0F9B-BEB8-4723-8A9D-CAAA51995A52}"/>
              </a:ext>
            </a:extLst>
          </p:cNvPr>
          <p:cNvSpPr/>
          <p:nvPr/>
        </p:nvSpPr>
        <p:spPr>
          <a:xfrm>
            <a:off x="4603369" y="496221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Ha a fenti meghatározást fogadjuk el a mi rendszerünk is </a:t>
            </a:r>
            <a:r>
              <a:rPr lang="hu-HU" sz="1000" dirty="0" err="1">
                <a:solidFill>
                  <a:schemeClr val="tx1"/>
                </a:solidFill>
                <a:latin typeface="Arial" panose="020B0604020202020204" pitchFamily="34" charset="0"/>
                <a:cs typeface="Arial" panose="020B0604020202020204" pitchFamily="34" charset="0"/>
              </a:rPr>
              <a:t>reinforcement</a:t>
            </a:r>
            <a:r>
              <a:rPr lang="hu-HU" sz="1000" dirty="0">
                <a:solidFill>
                  <a:schemeClr val="tx1"/>
                </a:solidFill>
                <a:latin typeface="Arial" panose="020B0604020202020204" pitchFamily="34" charset="0"/>
                <a:cs typeface="Arial" panose="020B0604020202020204" pitchFamily="34" charset="0"/>
              </a:rPr>
              <a:t> tanulást végez.</a:t>
            </a:r>
          </a:p>
        </p:txBody>
      </p:sp>
      <p:sp>
        <p:nvSpPr>
          <p:cNvPr id="70" name="Szabadkézi sokszög: alakzat 69">
            <a:extLst>
              <a:ext uri="{FF2B5EF4-FFF2-40B4-BE49-F238E27FC236}">
                <a16:creationId xmlns:a16="http://schemas.microsoft.com/office/drawing/2014/main" id="{FB092C4C-56B2-4DF8-B3A4-DD0930475499}"/>
              </a:ext>
            </a:extLst>
          </p:cNvPr>
          <p:cNvSpPr/>
          <p:nvPr/>
        </p:nvSpPr>
        <p:spPr>
          <a:xfrm>
            <a:off x="4695097" y="496126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Mint később látni fogjuk</a:t>
            </a:r>
          </a:p>
        </p:txBody>
      </p:sp>
      <p:sp>
        <p:nvSpPr>
          <p:cNvPr id="49" name="Téglalap: szamárfül 48">
            <a:extLst>
              <a:ext uri="{FF2B5EF4-FFF2-40B4-BE49-F238E27FC236}">
                <a16:creationId xmlns:a16="http://schemas.microsoft.com/office/drawing/2014/main" id="{7FD3C866-D2BA-4B39-9C8A-B208C1FEF3E1}"/>
              </a:ext>
            </a:extLst>
          </p:cNvPr>
          <p:cNvSpPr/>
          <p:nvPr/>
        </p:nvSpPr>
        <p:spPr>
          <a:xfrm>
            <a:off x="8149762"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Felügyelt tanulásnál ezek az adatpárok eleve adottak és statikusak –</a:t>
            </a:r>
            <a:br>
              <a:rPr lang="hu-HU" sz="1200" dirty="0">
                <a:latin typeface="Arial Nova Cond" panose="020B0506020202020204" pitchFamily="34" charset="0"/>
              </a:rPr>
            </a:br>
            <a:r>
              <a:rPr lang="hu-HU" sz="1200" dirty="0" err="1">
                <a:latin typeface="Arial Nova Cond" panose="020B0506020202020204" pitchFamily="34" charset="0"/>
              </a:rPr>
              <a:t>Reinforcement</a:t>
            </a:r>
            <a:r>
              <a:rPr lang="hu-HU" sz="1200" dirty="0">
                <a:latin typeface="Arial Nova Cond" panose="020B0506020202020204" pitchFamily="34" charset="0"/>
              </a:rPr>
              <a:t> </a:t>
            </a:r>
            <a:r>
              <a:rPr lang="hu-HU" sz="1200" dirty="0" err="1">
                <a:latin typeface="Arial Nova Cond" panose="020B0506020202020204" pitchFamily="34" charset="0"/>
              </a:rPr>
              <a:t>learningben</a:t>
            </a:r>
            <a:r>
              <a:rPr lang="hu-HU" sz="1200" dirty="0">
                <a:latin typeface="Arial Nova Cond" panose="020B0506020202020204" pitchFamily="34" charset="0"/>
              </a:rPr>
              <a:t> viszont a becslés vissza van csatolva a rendszerbe – ezért az adatpárok az összes lehetséges adatpárnak csak egy lehetséges reprezentációi.</a:t>
            </a:r>
            <a:endParaRPr lang="hu-HU" sz="1200" dirty="0">
              <a:solidFill>
                <a:schemeClr val="bg1"/>
              </a:solidFill>
              <a:latin typeface="Arial Nova Cond" panose="020B0506020202020204" pitchFamily="34" charset="0"/>
            </a:endParaRPr>
          </a:p>
        </p:txBody>
      </p:sp>
      <p:sp>
        <p:nvSpPr>
          <p:cNvPr id="72" name="Szabadkézi sokszög: alakzat 71">
            <a:extLst>
              <a:ext uri="{FF2B5EF4-FFF2-40B4-BE49-F238E27FC236}">
                <a16:creationId xmlns:a16="http://schemas.microsoft.com/office/drawing/2014/main" id="{C6174C0E-2ED6-43FD-A4AE-7D337AB3ED4B}"/>
              </a:ext>
            </a:extLst>
          </p:cNvPr>
          <p:cNvSpPr/>
          <p:nvPr/>
        </p:nvSpPr>
        <p:spPr>
          <a:xfrm>
            <a:off x="7234173" y="384605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Vannak a későbbiek során még fogok szót ejteni és akkor lesz érthető, hogy miért emlegettem fel ezt a témát.</a:t>
            </a:r>
          </a:p>
        </p:txBody>
      </p:sp>
      <p:sp>
        <p:nvSpPr>
          <p:cNvPr id="73" name="Szabadkézi sokszög: alakzat 72">
            <a:extLst>
              <a:ext uri="{FF2B5EF4-FFF2-40B4-BE49-F238E27FC236}">
                <a16:creationId xmlns:a16="http://schemas.microsoft.com/office/drawing/2014/main" id="{21E73F52-C11D-4CC6-AF72-0F51FE980DC7}"/>
              </a:ext>
            </a:extLst>
          </p:cNvPr>
          <p:cNvSpPr/>
          <p:nvPr/>
        </p:nvSpPr>
        <p:spPr>
          <a:xfrm>
            <a:off x="7325901" y="384510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Arról, hogy ennek milyen implikációi</a:t>
            </a:r>
          </a:p>
        </p:txBody>
      </p:sp>
      <p:sp>
        <p:nvSpPr>
          <p:cNvPr id="76" name="Szabadkézi sokszög: alakzat 75">
            <a:extLst>
              <a:ext uri="{FF2B5EF4-FFF2-40B4-BE49-F238E27FC236}">
                <a16:creationId xmlns:a16="http://schemas.microsoft.com/office/drawing/2014/main" id="{BDD60F0D-30DB-4D9D-B46B-2558189DCAC0}"/>
              </a:ext>
            </a:extLst>
          </p:cNvPr>
          <p:cNvSpPr/>
          <p:nvPr/>
        </p:nvSpPr>
        <p:spPr>
          <a:xfrm>
            <a:off x="4603369" y="163714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rf valami olyan dolog, ahol a döntések már a tanulás során vissza vannak csatolva a tanulási folyamatba.</a:t>
            </a:r>
          </a:p>
        </p:txBody>
      </p:sp>
      <p:sp>
        <p:nvSpPr>
          <p:cNvPr id="77" name="Szabadkézi sokszög: alakzat 76">
            <a:extLst>
              <a:ext uri="{FF2B5EF4-FFF2-40B4-BE49-F238E27FC236}">
                <a16:creationId xmlns:a16="http://schemas.microsoft.com/office/drawing/2014/main" id="{2075DB77-2656-4887-AD30-39AB5AF4F4B3}"/>
              </a:ext>
            </a:extLst>
          </p:cNvPr>
          <p:cNvSpPr/>
          <p:nvPr/>
        </p:nvSpPr>
        <p:spPr>
          <a:xfrm>
            <a:off x="4695097" y="163619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Egyenlőre maradjunk abban, hogy</a:t>
            </a:r>
          </a:p>
        </p:txBody>
      </p:sp>
      <p:sp>
        <p:nvSpPr>
          <p:cNvPr id="78" name="Szabadkézi sokszög: alakzat 77">
            <a:extLst>
              <a:ext uri="{FF2B5EF4-FFF2-40B4-BE49-F238E27FC236}">
                <a16:creationId xmlns:a16="http://schemas.microsoft.com/office/drawing/2014/main" id="{7D937B43-8322-466E-AD5A-778C24DC800A}"/>
              </a:ext>
            </a:extLst>
          </p:cNvPr>
          <p:cNvSpPr/>
          <p:nvPr/>
        </p:nvSpPr>
        <p:spPr>
          <a:xfrm>
            <a:off x="7228048" y="496221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Erről fognak szólni a későbbi diák.</a:t>
            </a:r>
          </a:p>
        </p:txBody>
      </p:sp>
    </p:spTree>
    <p:extLst>
      <p:ext uri="{BB962C8B-B14F-4D97-AF65-F5344CB8AC3E}">
        <p14:creationId xmlns:p14="http://schemas.microsoft.com/office/powerpoint/2010/main" val="243748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2" grpId="0" animBg="1"/>
      <p:bldP spid="47" grpId="0" animBg="1"/>
      <p:bldP spid="48" grpId="0" animBg="1"/>
      <p:bldP spid="50" grpId="0" animBg="1"/>
      <p:bldP spid="52" grpId="0" animBg="1"/>
      <p:bldP spid="55" grpId="0" animBg="1"/>
      <p:bldP spid="56" grpId="0" animBg="1"/>
      <p:bldP spid="58" grpId="0" animBg="1"/>
      <p:bldP spid="70" grpId="0" animBg="1"/>
      <p:bldP spid="49" grpId="0" animBg="1"/>
      <p:bldP spid="72" grpId="0" animBg="1"/>
      <p:bldP spid="73" grpId="0" animBg="1"/>
      <p:bldP spid="76" grpId="0" animBg="1"/>
      <p:bldP spid="77" grpId="0" animBg="1"/>
      <p:bldP spid="7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15</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Sokat gondolkoztam azon hogyan lehet nevezni ezt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Ami szerintem most sokkal fontosabb, hogy megértsük és kísérletezzünk vele.</a:t>
            </a: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a:t>
            </a:r>
            <a:r>
              <a:rPr lang="hu-HU" sz="1200" dirty="0" err="1">
                <a:latin typeface="Arial Nova Cond" panose="020B0506020202020204" pitchFamily="34" charset="0"/>
              </a:rPr>
              <a:t>fgyülegylt</a:t>
            </a:r>
            <a:r>
              <a:rPr lang="hu-HU" sz="1200" dirty="0">
                <a:latin typeface="Arial Nova Cond" panose="020B0506020202020204" pitchFamily="34" charset="0"/>
              </a:rPr>
              <a: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lering is</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19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össze ezek az elemek a mi tanulási rendszerünkben.</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95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Nézzük meg, hogyan kapcsolódnak</a:t>
            </a:r>
          </a:p>
        </p:txBody>
      </p:sp>
      <p:sp>
        <p:nvSpPr>
          <p:cNvPr id="47" name="Téglalap: szamárfül 46">
            <a:extLst>
              <a:ext uri="{FF2B5EF4-FFF2-40B4-BE49-F238E27FC236}">
                <a16:creationId xmlns:a16="http://schemas.microsoft.com/office/drawing/2014/main" id="{2E2CCE09-B88E-4372-B039-61C0C6245646}"/>
              </a:ext>
            </a:extLst>
          </p:cNvPr>
          <p:cNvSpPr/>
          <p:nvPr/>
        </p:nvSpPr>
        <p:spPr>
          <a:xfrm>
            <a:off x="2951928"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Felügyelt [</a:t>
            </a:r>
            <a:r>
              <a:rPr lang="hu-HU" sz="1200" dirty="0" err="1">
                <a:latin typeface="Arial Nova Cond" panose="020B0506020202020204" pitchFamily="34" charset="0"/>
              </a:rPr>
              <a:t>Supervised</a:t>
            </a:r>
            <a:r>
              <a:rPr lang="hu-HU" sz="1200" dirty="0">
                <a:latin typeface="Arial Nova Cond" panose="020B0506020202020204" pitchFamily="34" charset="0"/>
              </a:rPr>
              <a:t>] tanulásnál mindig – </a:t>
            </a:r>
            <a:r>
              <a:rPr lang="hu-HU" sz="1200" dirty="0" err="1">
                <a:latin typeface="Arial Nova Cond" panose="020B0506020202020204" pitchFamily="34" charset="0"/>
              </a:rPr>
              <a:t>deffiníció</a:t>
            </a:r>
            <a:r>
              <a:rPr lang="hu-HU" sz="1200" dirty="0">
                <a:latin typeface="Arial Nova Cond" panose="020B0506020202020204" pitchFamily="34" charset="0"/>
              </a:rPr>
              <a:t> szerint mindig – vannak input – output adat párjaink.</a:t>
            </a:r>
            <a:endParaRPr lang="hu-HU" sz="1200" dirty="0">
              <a:solidFill>
                <a:schemeClr val="bg1"/>
              </a:solidFill>
              <a:latin typeface="Arial Nova Cond" panose="020B0506020202020204" pitchFamily="34" charset="0"/>
            </a:endParaRPr>
          </a:p>
        </p:txBody>
      </p:sp>
      <p:sp>
        <p:nvSpPr>
          <p:cNvPr id="48" name="Téglalap: szamárfül 47">
            <a:extLst>
              <a:ext uri="{FF2B5EF4-FFF2-40B4-BE49-F238E27FC236}">
                <a16:creationId xmlns:a16="http://schemas.microsoft.com/office/drawing/2014/main" id="{06E2F0A6-DB4C-4C48-954F-06B81522BE01}"/>
              </a:ext>
            </a:extLst>
          </p:cNvPr>
          <p:cNvSpPr/>
          <p:nvPr/>
        </p:nvSpPr>
        <p:spPr>
          <a:xfrm>
            <a:off x="5550845"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Reinforcement</a:t>
            </a:r>
            <a:r>
              <a:rPr lang="hu-HU" sz="1200" dirty="0">
                <a:latin typeface="Arial Nova Cond" panose="020B0506020202020204" pitchFamily="34" charset="0"/>
              </a:rPr>
              <a:t> tanulásnál is lehetnek – nem ebben van a különbség</a:t>
            </a:r>
            <a:endParaRPr lang="hu-HU" sz="1200" dirty="0">
              <a:solidFill>
                <a:schemeClr val="bg1"/>
              </a:solidFill>
              <a:latin typeface="Arial Nova Cond" panose="020B0506020202020204" pitchFamily="34" charset="0"/>
            </a:endParaRPr>
          </a:p>
        </p:txBody>
      </p:sp>
      <p:sp>
        <p:nvSpPr>
          <p:cNvPr id="49" name="Téglalap: szamárfül 48">
            <a:extLst>
              <a:ext uri="{FF2B5EF4-FFF2-40B4-BE49-F238E27FC236}">
                <a16:creationId xmlns:a16="http://schemas.microsoft.com/office/drawing/2014/main" id="{7FD3C866-D2BA-4B39-9C8A-B208C1FEF3E1}"/>
              </a:ext>
            </a:extLst>
          </p:cNvPr>
          <p:cNvSpPr/>
          <p:nvPr/>
        </p:nvSpPr>
        <p:spPr>
          <a:xfrm>
            <a:off x="8149762"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Felügyelt tanulásnál ezek az adatpárok eleve adottak és statikusak –</a:t>
            </a:r>
            <a:br>
              <a:rPr lang="hu-HU" sz="1200" dirty="0">
                <a:latin typeface="Arial Nova Cond" panose="020B0506020202020204" pitchFamily="34" charset="0"/>
              </a:rPr>
            </a:br>
            <a:r>
              <a:rPr lang="hu-HU" sz="1200" dirty="0" err="1">
                <a:latin typeface="Arial Nova Cond" panose="020B0506020202020204" pitchFamily="34" charset="0"/>
              </a:rPr>
              <a:t>Reinforcement</a:t>
            </a:r>
            <a:r>
              <a:rPr lang="hu-HU" sz="1200" dirty="0">
                <a:latin typeface="Arial Nova Cond" panose="020B0506020202020204" pitchFamily="34" charset="0"/>
              </a:rPr>
              <a:t> </a:t>
            </a:r>
            <a:r>
              <a:rPr lang="hu-HU" sz="1200" dirty="0" err="1">
                <a:latin typeface="Arial Nova Cond" panose="020B0506020202020204" pitchFamily="34" charset="0"/>
              </a:rPr>
              <a:t>learningben</a:t>
            </a:r>
            <a:r>
              <a:rPr lang="hu-HU" sz="1200" dirty="0">
                <a:latin typeface="Arial Nova Cond" panose="020B0506020202020204" pitchFamily="34" charset="0"/>
              </a:rPr>
              <a:t> viszont a becslés vissza van csatolva a rendszerbe – ezért az adatpárok az összes lehetséges adatpárnak csak egy lehetséges reprezentációi.</a:t>
            </a:r>
            <a:endParaRPr lang="hu-HU" sz="1200" dirty="0">
              <a:solidFill>
                <a:schemeClr val="bg1"/>
              </a:solidFill>
              <a:latin typeface="Arial Nova Cond" panose="020B0506020202020204" pitchFamily="34" charset="0"/>
            </a:endParaRPr>
          </a:p>
        </p:txBody>
      </p:sp>
      <p:sp>
        <p:nvSpPr>
          <p:cNvPr id="76" name="Szabadkézi sokszög: alakzat 75">
            <a:extLst>
              <a:ext uri="{FF2B5EF4-FFF2-40B4-BE49-F238E27FC236}">
                <a16:creationId xmlns:a16="http://schemas.microsoft.com/office/drawing/2014/main" id="{BDD60F0D-30DB-4D9D-B46B-2558189DCAC0}"/>
              </a:ext>
            </a:extLst>
          </p:cNvPr>
          <p:cNvSpPr/>
          <p:nvPr/>
        </p:nvSpPr>
        <p:spPr>
          <a:xfrm>
            <a:off x="4603369" y="163714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rf valami olyan dolog, ahol a döntések már a tanulás során vissza vannak csatolva a tanulási folyamatba.</a:t>
            </a:r>
          </a:p>
        </p:txBody>
      </p:sp>
      <p:sp>
        <p:nvSpPr>
          <p:cNvPr id="77" name="Szabadkézi sokszög: alakzat 76">
            <a:extLst>
              <a:ext uri="{FF2B5EF4-FFF2-40B4-BE49-F238E27FC236}">
                <a16:creationId xmlns:a16="http://schemas.microsoft.com/office/drawing/2014/main" id="{2075DB77-2656-4887-AD30-39AB5AF4F4B3}"/>
              </a:ext>
            </a:extLst>
          </p:cNvPr>
          <p:cNvSpPr/>
          <p:nvPr/>
        </p:nvSpPr>
        <p:spPr>
          <a:xfrm>
            <a:off x="4695097" y="163619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Egyenlőre maradjunk abban, hogy</a:t>
            </a:r>
          </a:p>
        </p:txBody>
      </p:sp>
      <p:sp>
        <p:nvSpPr>
          <p:cNvPr id="28" name="Szöveg helye 14">
            <a:extLst>
              <a:ext uri="{FF2B5EF4-FFF2-40B4-BE49-F238E27FC236}">
                <a16:creationId xmlns:a16="http://schemas.microsoft.com/office/drawing/2014/main" id="{C32385FD-2C7D-4C0B-85D8-84DF49E510EB}"/>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3337432"/>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spTree>
    <p:extLst>
      <p:ext uri="{BB962C8B-B14F-4D97-AF65-F5344CB8AC3E}">
        <p14:creationId xmlns:p14="http://schemas.microsoft.com/office/powerpoint/2010/main" val="122937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7" grpId="0" animBg="1"/>
      <p:bldP spid="48" grpId="0" animBg="1"/>
      <p:bldP spid="49" grpId="0" animBg="1"/>
      <p:bldP spid="76" grpId="0" animBg="1"/>
      <p:bldP spid="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16</a:t>
            </a:fld>
            <a:endParaRPr lang="en-GB" dirty="0"/>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felügyelt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a:t>
            </a:r>
            <a:r>
              <a:rPr lang="hu-HU" sz="1200" dirty="0" err="1">
                <a:latin typeface="Arial Nova Cond" panose="020B0506020202020204" pitchFamily="34" charset="0"/>
              </a:rPr>
              <a:t>learing</a:t>
            </a:r>
            <a:r>
              <a:rPr lang="hu-HU" sz="1200" dirty="0">
                <a:latin typeface="Arial Nova Cond" panose="020B0506020202020204" pitchFamily="34" charset="0"/>
              </a:rPr>
              <a:t> is</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28117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Szenzorok alapján tájékozódik így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nyer információt a </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külvilágból</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281075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van Károly a </a:t>
            </a:r>
            <a:r>
              <a:rPr lang="hu-HU" sz="1000" dirty="0" err="1">
                <a:solidFill>
                  <a:schemeClr val="tx1"/>
                </a:solidFill>
                <a:latin typeface="Arial" panose="020B0604020202020204" pitchFamily="34" charset="0"/>
                <a:cs typeface="Arial" panose="020B0604020202020204" pitchFamily="34" charset="0"/>
              </a:rPr>
              <a:t>super</a:t>
            </a:r>
            <a:r>
              <a:rPr lang="hu-HU" sz="1000" dirty="0">
                <a:solidFill>
                  <a:schemeClr val="tx1"/>
                </a:solidFill>
                <a:latin typeface="Arial" panose="020B0604020202020204" pitchFamily="34" charset="0"/>
                <a:cs typeface="Arial" panose="020B0604020202020204" pitchFamily="34" charset="0"/>
              </a:rPr>
              <a:t>-driver</a:t>
            </a: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1641154"/>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pic>
        <p:nvPicPr>
          <p:cNvPr id="5" name="Kép 4">
            <a:extLst>
              <a:ext uri="{FF2B5EF4-FFF2-40B4-BE49-F238E27FC236}">
                <a16:creationId xmlns:a16="http://schemas.microsoft.com/office/drawing/2014/main" id="{6222A668-34AF-4A50-9C87-DA39CDFAD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98921" y="3128424"/>
            <a:ext cx="4038600" cy="1581150"/>
          </a:xfrm>
          <a:prstGeom prst="rect">
            <a:avLst/>
          </a:prstGeom>
        </p:spPr>
      </p:pic>
      <p:sp>
        <p:nvSpPr>
          <p:cNvPr id="23" name="Szabadkézi sokszög: alakzat 22">
            <a:extLst>
              <a:ext uri="{FF2B5EF4-FFF2-40B4-BE49-F238E27FC236}">
                <a16:creationId xmlns:a16="http://schemas.microsoft.com/office/drawing/2014/main" id="{1343E0D7-6739-41BC-A122-F86A450C9746}"/>
              </a:ext>
            </a:extLst>
          </p:cNvPr>
          <p:cNvSpPr/>
          <p:nvPr/>
        </p:nvSpPr>
        <p:spPr>
          <a:xfrm>
            <a:off x="4603369" y="421782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Letapogat vele mindent,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mint a lézeres távolságmérő.</a:t>
            </a:r>
          </a:p>
        </p:txBody>
      </p:sp>
      <p:sp>
        <p:nvSpPr>
          <p:cNvPr id="24" name="Szabadkézi sokszög: alakzat 23">
            <a:extLst>
              <a:ext uri="{FF2B5EF4-FFF2-40B4-BE49-F238E27FC236}">
                <a16:creationId xmlns:a16="http://schemas.microsoft.com/office/drawing/2014/main" id="{DCA5DE32-BFED-475B-A3E5-BD57B6925FE4}"/>
              </a:ext>
            </a:extLst>
          </p:cNvPr>
          <p:cNvSpPr/>
          <p:nvPr/>
        </p:nvSpPr>
        <p:spPr>
          <a:xfrm>
            <a:off x="4695097" y="421687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Van neki három </a:t>
            </a:r>
            <a:r>
              <a:rPr lang="hu-HU" sz="1000" dirty="0" err="1">
                <a:solidFill>
                  <a:schemeClr val="tx1"/>
                </a:solidFill>
                <a:latin typeface="Arial" panose="020B0604020202020204" pitchFamily="34" charset="0"/>
                <a:cs typeface="Arial" panose="020B0604020202020204" pitchFamily="34" charset="0"/>
              </a:rPr>
              <a:t>szenzora</a:t>
            </a:r>
            <a:endParaRPr lang="hu-HU" sz="1000" dirty="0">
              <a:solidFill>
                <a:schemeClr val="tx1"/>
              </a:solidFill>
              <a:latin typeface="Arial" panose="020B0604020202020204" pitchFamily="34" charset="0"/>
              <a:cs typeface="Arial" panose="020B0604020202020204" pitchFamily="34" charset="0"/>
            </a:endParaRPr>
          </a:p>
        </p:txBody>
      </p:sp>
      <p:pic>
        <p:nvPicPr>
          <p:cNvPr id="25" name="Kép 24" descr="A képen clipart látható&#10;&#10;Automatikusan generált leírás">
            <a:extLst>
              <a:ext uri="{FF2B5EF4-FFF2-40B4-BE49-F238E27FC236}">
                <a16:creationId xmlns:a16="http://schemas.microsoft.com/office/drawing/2014/main" id="{1542C2B7-59E4-4638-B72A-8FE5E1D7B8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4338" y="1156833"/>
            <a:ext cx="966809" cy="378515"/>
          </a:xfrm>
          <a:prstGeom prst="rect">
            <a:avLst/>
          </a:prstGeom>
        </p:spPr>
      </p:pic>
      <p:cxnSp>
        <p:nvCxnSpPr>
          <p:cNvPr id="7" name="Egyenes összekötő 6">
            <a:extLst>
              <a:ext uri="{FF2B5EF4-FFF2-40B4-BE49-F238E27FC236}">
                <a16:creationId xmlns:a16="http://schemas.microsoft.com/office/drawing/2014/main" id="{1902EC5A-7C93-4B30-8FCF-1FE54EB61E17}"/>
              </a:ext>
            </a:extLst>
          </p:cNvPr>
          <p:cNvCxnSpPr/>
          <p:nvPr/>
        </p:nvCxnSpPr>
        <p:spPr>
          <a:xfrm flipV="1">
            <a:off x="6371303" y="2698128"/>
            <a:ext cx="1651820" cy="1047294"/>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0" name="Szabadkézi sokszög: alakzat 29">
            <a:extLst>
              <a:ext uri="{FF2B5EF4-FFF2-40B4-BE49-F238E27FC236}">
                <a16:creationId xmlns:a16="http://schemas.microsoft.com/office/drawing/2014/main" id="{D460700F-57CE-4005-8544-6A5200A3D85C}"/>
              </a:ext>
            </a:extLst>
          </p:cNvPr>
          <p:cNvSpPr/>
          <p:nvPr/>
        </p:nvSpPr>
        <p:spPr>
          <a:xfrm>
            <a:off x="8054720" y="247492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Letapogat vele mindent,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mint a lézeres távolságmérő.</a:t>
            </a:r>
          </a:p>
        </p:txBody>
      </p:sp>
      <p:sp>
        <p:nvSpPr>
          <p:cNvPr id="32" name="Szabadkézi sokszög: alakzat 31">
            <a:extLst>
              <a:ext uri="{FF2B5EF4-FFF2-40B4-BE49-F238E27FC236}">
                <a16:creationId xmlns:a16="http://schemas.microsoft.com/office/drawing/2014/main" id="{AA9F9178-188D-436F-80B6-9F9E497E3B6D}"/>
              </a:ext>
            </a:extLst>
          </p:cNvPr>
          <p:cNvSpPr/>
          <p:nvPr/>
        </p:nvSpPr>
        <p:spPr>
          <a:xfrm>
            <a:off x="8146448" y="247397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távolságot számokban fejezzük ki</a:t>
            </a:r>
          </a:p>
        </p:txBody>
      </p:sp>
      <p:sp>
        <p:nvSpPr>
          <p:cNvPr id="33" name="Téglalap: lekerekített 32">
            <a:extLst>
              <a:ext uri="{FF2B5EF4-FFF2-40B4-BE49-F238E27FC236}">
                <a16:creationId xmlns:a16="http://schemas.microsoft.com/office/drawing/2014/main" id="{7ABEEC3A-6728-4D89-9849-0C10BFB9A80E}"/>
              </a:ext>
            </a:extLst>
          </p:cNvPr>
          <p:cNvSpPr/>
          <p:nvPr/>
        </p:nvSpPr>
        <p:spPr>
          <a:xfrm>
            <a:off x="8146448" y="363050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Jobbra, ballra előre – nem cifrázta</a:t>
            </a:r>
          </a:p>
        </p:txBody>
      </p:sp>
      <p:sp>
        <p:nvSpPr>
          <p:cNvPr id="34" name="Szabadkézi sokszög: alakzat 33">
            <a:extLst>
              <a:ext uri="{FF2B5EF4-FFF2-40B4-BE49-F238E27FC236}">
                <a16:creationId xmlns:a16="http://schemas.microsoft.com/office/drawing/2014/main" id="{E09E98D7-AF48-49F5-87C0-CA57076F1D29}"/>
              </a:ext>
            </a:extLst>
          </p:cNvPr>
          <p:cNvSpPr/>
          <p:nvPr/>
        </p:nvSpPr>
        <p:spPr>
          <a:xfrm>
            <a:off x="8146448" y="353983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Karcsi rögtön három szenzort is vett</a:t>
            </a:r>
          </a:p>
        </p:txBody>
      </p:sp>
      <p:sp>
        <p:nvSpPr>
          <p:cNvPr id="36" name="Téglalap: lekerekített 35">
            <a:extLst>
              <a:ext uri="{FF2B5EF4-FFF2-40B4-BE49-F238E27FC236}">
                <a16:creationId xmlns:a16="http://schemas.microsoft.com/office/drawing/2014/main" id="{895CC3A0-A628-4840-99E0-DEAB01259A28}"/>
              </a:ext>
            </a:extLst>
          </p:cNvPr>
          <p:cNvSpPr/>
          <p:nvPr/>
        </p:nvSpPr>
        <p:spPr>
          <a:xfrm>
            <a:off x="8146448" y="479127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De hogy a működési elvét be tudja mutatni maradt háromnál, hogy egyszerűbb legyen.</a:t>
            </a:r>
          </a:p>
        </p:txBody>
      </p:sp>
      <p:sp>
        <p:nvSpPr>
          <p:cNvPr id="37" name="Szabadkézi sokszög: alakzat 36">
            <a:extLst>
              <a:ext uri="{FF2B5EF4-FFF2-40B4-BE49-F238E27FC236}">
                <a16:creationId xmlns:a16="http://schemas.microsoft.com/office/drawing/2014/main" id="{8EF9AA79-8CD6-4445-8E70-4E9F61906539}"/>
              </a:ext>
            </a:extLst>
          </p:cNvPr>
          <p:cNvSpPr/>
          <p:nvPr/>
        </p:nvSpPr>
        <p:spPr>
          <a:xfrm>
            <a:off x="8146448" y="470060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Vehetett volna többet is</a:t>
            </a:r>
          </a:p>
        </p:txBody>
      </p:sp>
      <p:cxnSp>
        <p:nvCxnSpPr>
          <p:cNvPr id="12" name="Egyenes összekötő 11">
            <a:extLst>
              <a:ext uri="{FF2B5EF4-FFF2-40B4-BE49-F238E27FC236}">
                <a16:creationId xmlns:a16="http://schemas.microsoft.com/office/drawing/2014/main" id="{CC766B3C-1674-4648-9643-490899F51B5A}"/>
              </a:ext>
            </a:extLst>
          </p:cNvPr>
          <p:cNvCxnSpPr/>
          <p:nvPr/>
        </p:nvCxnSpPr>
        <p:spPr>
          <a:xfrm flipV="1">
            <a:off x="6474542" y="3945984"/>
            <a:ext cx="5717458" cy="26336"/>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Egyenes összekötő 13">
            <a:extLst>
              <a:ext uri="{FF2B5EF4-FFF2-40B4-BE49-F238E27FC236}">
                <a16:creationId xmlns:a16="http://schemas.microsoft.com/office/drawing/2014/main" id="{29AC25F7-FA9F-4B15-ABD1-7CEE46290E64}"/>
              </a:ext>
            </a:extLst>
          </p:cNvPr>
          <p:cNvCxnSpPr/>
          <p:nvPr/>
        </p:nvCxnSpPr>
        <p:spPr>
          <a:xfrm>
            <a:off x="6474542" y="4260741"/>
            <a:ext cx="1342103" cy="960595"/>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0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300"/>
                                        <p:tgtEl>
                                          <p:spTgt spid="7"/>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200"/>
                                        <p:tgtEl>
                                          <p:spTgt spid="12"/>
                                        </p:tgtEl>
                                      </p:cBhvr>
                                    </p:animEffect>
                                  </p:childTnLst>
                                </p:cTn>
                              </p:par>
                              <p:par>
                                <p:cTn id="62" presetID="22" presetClass="entr" presetSubtype="8"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23" grpId="0" animBg="1"/>
      <p:bldP spid="24" grpId="0" animBg="1"/>
      <p:bldP spid="30" grpId="0" animBg="1"/>
      <p:bldP spid="32" grpId="0" animBg="1"/>
      <p:bldP spid="33" grpId="0" animBg="1"/>
      <p:bldP spid="34"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pic>
        <p:nvPicPr>
          <p:cNvPr id="5" name="ani_history">
            <a:hlinkClick r:id="" action="ppaction://media"/>
            <a:extLst>
              <a:ext uri="{FF2B5EF4-FFF2-40B4-BE49-F238E27FC236}">
                <a16:creationId xmlns:a16="http://schemas.microsoft.com/office/drawing/2014/main" id="{492ED64D-4D03-4E8E-98A9-51E9274735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610" t="5447" r="10610" b="882"/>
          <a:stretch/>
        </p:blipFill>
        <p:spPr>
          <a:xfrm>
            <a:off x="215432" y="1476000"/>
            <a:ext cx="11628000" cy="532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8" name="Téglalap 7">
            <a:extLst>
              <a:ext uri="{FF2B5EF4-FFF2-40B4-BE49-F238E27FC236}">
                <a16:creationId xmlns:a16="http://schemas.microsoft.com/office/drawing/2014/main" id="{7056DF1A-B586-4B7F-A54E-0FD9BC44F41D}"/>
              </a:ext>
            </a:extLst>
          </p:cNvPr>
          <p:cNvSpPr/>
          <p:nvPr/>
        </p:nvSpPr>
        <p:spPr>
          <a:xfrm>
            <a:off x="503463" y="181332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Ellenőrzés,</a:t>
            </a:r>
            <a:r>
              <a:rPr lang="hu-HU" dirty="0">
                <a:solidFill>
                  <a:schemeClr val="tx1"/>
                </a:solidFill>
                <a:latin typeface="Calibri Light" panose="020F0302020204030204" pitchFamily="34" charset="0"/>
                <a:cs typeface="Calibri Light" panose="020F0302020204030204" pitchFamily="34" charset="0"/>
              </a:rPr>
              <a:t> képen csak arra voltam kíváncsi, hogy egy-egy lépés után &lt;&lt;fel, le&gt;&gt; hogyan alakul az egyes szenzorok értéke.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egész számos helyen </a:t>
            </a:r>
            <a:r>
              <a:rPr lang="hu-HU" dirty="0" err="1">
                <a:solidFill>
                  <a:schemeClr val="tx1"/>
                </a:solidFill>
                <a:latin typeface="Calibri Light" panose="020F0302020204030204" pitchFamily="34" charset="0"/>
                <a:cs typeface="Calibri Light" panose="020F0302020204030204" pitchFamily="34" charset="0"/>
              </a:rPr>
              <a:t>elcsúszhat</a:t>
            </a:r>
            <a:r>
              <a:rPr lang="hu-HU" dirty="0">
                <a:solidFill>
                  <a:schemeClr val="tx1"/>
                </a:solidFill>
                <a:latin typeface="Calibri Light" panose="020F0302020204030204" pitchFamily="34" charset="0"/>
                <a:cs typeface="Calibri Light" panose="020F0302020204030204" pitchFamily="34" charset="0"/>
              </a:rPr>
              <a:t> –  ezért az ilyen viszonylag egyszerű és egyértelmű esetekben is inkább megvizsgálom, hogy mi történik egy-egy lépés során, mert a későbbiek során, több metrika és nagyobb zaj esetén ez már sokkal nehezebb</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lesz.</a:t>
            </a:r>
          </a:p>
        </p:txBody>
      </p:sp>
      <p:pic>
        <p:nvPicPr>
          <p:cNvPr id="4" name="ani_sensorLeftBeforeScaled_vs_sensorLeftAfterScaled_v3">
            <a:hlinkClick r:id="" action="ppaction://media"/>
            <a:extLst>
              <a:ext uri="{FF2B5EF4-FFF2-40B4-BE49-F238E27FC236}">
                <a16:creationId xmlns:a16="http://schemas.microsoft.com/office/drawing/2014/main" id="{8DDF4AFD-CA5F-4DBF-BB71-8844534D490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00089" y="1414247"/>
            <a:ext cx="4286250" cy="3429000"/>
          </a:xfrm>
          <a:prstGeom prst="rect">
            <a:avLst/>
          </a:prstGeom>
        </p:spPr>
      </p:pic>
      <p:sp>
        <p:nvSpPr>
          <p:cNvPr id="28" name="Szabadkézi sokszög: alakzat 27">
            <a:extLst>
              <a:ext uri="{FF2B5EF4-FFF2-40B4-BE49-F238E27FC236}">
                <a16:creationId xmlns:a16="http://schemas.microsoft.com/office/drawing/2014/main" id="{998BCF04-03B9-49D4-ABC0-53F13E7E39C3}"/>
              </a:ext>
            </a:extLst>
          </p:cNvPr>
          <p:cNvSpPr/>
          <p:nvPr/>
        </p:nvSpPr>
        <p:spPr>
          <a:xfrm>
            <a:off x="5140271" y="223578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9" name="Szabadkézi sokszög: alakzat 28">
            <a:extLst>
              <a:ext uri="{FF2B5EF4-FFF2-40B4-BE49-F238E27FC236}">
                <a16:creationId xmlns:a16="http://schemas.microsoft.com/office/drawing/2014/main" id="{B101D2C1-A955-4B8F-943F-D7721AFA3AB3}"/>
              </a:ext>
            </a:extLst>
          </p:cNvPr>
          <p:cNvSpPr/>
          <p:nvPr/>
        </p:nvSpPr>
        <p:spPr>
          <a:xfrm>
            <a:off x="5140271" y="22357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5051898" y="490019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történik aminek történnie kell. Fel-felé lépés esetén a </a:t>
            </a:r>
            <a:r>
              <a:rPr lang="hu-HU" sz="1000" dirty="0" err="1">
                <a:solidFill>
                  <a:schemeClr val="tx1"/>
                </a:solidFill>
                <a:latin typeface="Arial" panose="020B0604020202020204" pitchFamily="34" charset="0"/>
                <a:cs typeface="Arial" panose="020B0604020202020204" pitchFamily="34" charset="0"/>
              </a:rPr>
              <a:t>Before</a:t>
            </a:r>
            <a:r>
              <a:rPr lang="hu-HU" sz="1000" dirty="0">
                <a:solidFill>
                  <a:schemeClr val="tx1"/>
                </a:solidFill>
                <a:latin typeface="Arial" panose="020B0604020202020204" pitchFamily="34" charset="0"/>
                <a:cs typeface="Arial" panose="020B0604020202020204" pitchFamily="34" charset="0"/>
              </a:rPr>
              <a:t> értéből az </a:t>
            </a:r>
            <a:r>
              <a:rPr lang="hu-HU" sz="1000" dirty="0" err="1">
                <a:solidFill>
                  <a:schemeClr val="tx1"/>
                </a:solidFill>
                <a:latin typeface="Arial" panose="020B0604020202020204" pitchFamily="34" charset="0"/>
                <a:cs typeface="Arial" panose="020B0604020202020204" pitchFamily="34" charset="0"/>
              </a:rPr>
              <a:t>After</a:t>
            </a:r>
            <a:r>
              <a:rPr lang="hu-HU" sz="1000" dirty="0">
                <a:solidFill>
                  <a:schemeClr val="tx1"/>
                </a:solidFill>
                <a:latin typeface="Arial" panose="020B0604020202020204" pitchFamily="34" charset="0"/>
                <a:cs typeface="Arial" panose="020B0604020202020204" pitchFamily="34" charset="0"/>
              </a:rPr>
              <a:t> értéke csökken és fordítva.</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5140271" y="48992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Összefoglalva</a:t>
            </a:r>
          </a:p>
        </p:txBody>
      </p:sp>
      <p:sp>
        <p:nvSpPr>
          <p:cNvPr id="25" name="Téglalap: lekerekített 24">
            <a:extLst>
              <a:ext uri="{FF2B5EF4-FFF2-40B4-BE49-F238E27FC236}">
                <a16:creationId xmlns:a16="http://schemas.microsoft.com/office/drawing/2014/main" id="{FCA8F95C-6755-4C60-A4F9-578DA14C4BE2}"/>
              </a:ext>
            </a:extLst>
          </p:cNvPr>
          <p:cNvSpPr/>
          <p:nvPr/>
        </p:nvSpPr>
        <p:spPr>
          <a:xfrm>
            <a:off x="8269445" y="490052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Ball szenzor esetén ha felfelé lépünk amely pozitív elmozdulás akkor a ball szenzor értéke csökken.</a:t>
            </a:r>
          </a:p>
        </p:txBody>
      </p:sp>
      <p:sp>
        <p:nvSpPr>
          <p:cNvPr id="26" name="Szabadkézi sokszög: alakzat 25">
            <a:extLst>
              <a:ext uri="{FF2B5EF4-FFF2-40B4-BE49-F238E27FC236}">
                <a16:creationId xmlns:a16="http://schemas.microsoft.com/office/drawing/2014/main" id="{F4347620-CB2E-431C-BC5A-A2BD6D5F7F01}"/>
              </a:ext>
            </a:extLst>
          </p:cNvPr>
          <p:cNvSpPr/>
          <p:nvPr/>
        </p:nvSpPr>
        <p:spPr>
          <a:xfrm>
            <a:off x="8269445" y="480985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Magyarázat</a:t>
            </a:r>
          </a:p>
        </p:txBody>
      </p:sp>
    </p:spTree>
    <p:extLst>
      <p:ext uri="{BB962C8B-B14F-4D97-AF65-F5344CB8AC3E}">
        <p14:creationId xmlns:p14="http://schemas.microsoft.com/office/powerpoint/2010/main" val="20117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400" fill="hold"/>
                                        <p:tgtEl>
                                          <p:spTgt spid="5"/>
                                        </p:tgtEl>
                                      </p:cBhvr>
                                    </p:cmd>
                                  </p:childTnLst>
                                </p:cTn>
                              </p:par>
                              <p:par>
                                <p:cTn id="7" presetID="1" presetClass="mediacall" presetSubtype="0" fill="hold" nodeType="withEffect">
                                  <p:stCondLst>
                                    <p:cond delay="0"/>
                                  </p:stCondLst>
                                  <p:childTnLst>
                                    <p:cmd type="call" cmd="playFrom(0.0)">
                                      <p:cBhvr>
                                        <p:cTn id="8" dur="5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34000"/>
                    </a14:imgEffect>
                  </a14:imgLayer>
                </a14:imgProps>
              </a:ext>
              <a:ext uri="{28A0092B-C50C-407E-A947-70E740481C1C}">
                <a14:useLocalDpi xmlns:a14="http://schemas.microsoft.com/office/drawing/2010/main" val="0"/>
              </a:ext>
            </a:extLst>
          </a:blip>
          <a:srcRect t="31538" r="9165" b="-11"/>
          <a:stretch/>
        </p:blipFill>
        <p:spPr>
          <a:xfrm>
            <a:off x="0" y="0"/>
            <a:ext cx="12240000" cy="6876000"/>
          </a:xfrm>
          <a:prstGeom prst="rect">
            <a:avLst/>
          </a:prstGeom>
        </p:spPr>
      </p:pic>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0" name="Szabadkézi sokszög: alakzat 29">
            <a:extLst>
              <a:ext uri="{FF2B5EF4-FFF2-40B4-BE49-F238E27FC236}">
                <a16:creationId xmlns:a16="http://schemas.microsoft.com/office/drawing/2014/main" id="{6D5E588C-A2DE-472F-9A60-B2CB8E3BAA66}"/>
              </a:ext>
            </a:extLst>
          </p:cNvPr>
          <p:cNvSpPr/>
          <p:nvPr/>
        </p:nvSpPr>
        <p:spPr>
          <a:xfrm>
            <a:off x="7898864" y="643039"/>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jobban megértsük a mi megoldásunk elméleti megfontolásait.</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7898864" y="6430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Mindezt annak érdekében,</a:t>
            </a:r>
          </a:p>
        </p:txBody>
      </p:sp>
      <p:sp>
        <p:nvSpPr>
          <p:cNvPr id="21" name="Téglalap 20">
            <a:extLst>
              <a:ext uri="{FF2B5EF4-FFF2-40B4-BE49-F238E27FC236}">
                <a16:creationId xmlns:a16="http://schemas.microsoft.com/office/drawing/2014/main" id="{52DA0FA4-68CB-40FE-A367-C3EB8445F779}"/>
              </a:ext>
            </a:extLst>
          </p:cNvPr>
          <p:cNvSpPr/>
          <p:nvPr/>
        </p:nvSpPr>
        <p:spPr>
          <a:xfrm>
            <a:off x="638175" y="970722"/>
            <a:ext cx="10915650" cy="4916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r>
              <a:rPr lang="hu-HU" sz="1100" dirty="0">
                <a:solidFill>
                  <a:schemeClr val="tx1"/>
                </a:solidFill>
                <a:latin typeface="Consolas" panose="020B0609020204030204" pitchFamily="49" charset="0"/>
              </a:rPr>
              <a:t>Nagyon fontos dologra jöttem rá</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Meg kell csinálni az ML Autóban azt, hogy minden pontra leméri a középvonaltól való távolságót és a két szélső szenzorból származó adatokat.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Ez alapján csinálnom kell egy 3D pontfelhőt, ahol a két szélső a szenzor a magasság a középponttól mért távolság.</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Azt akarom bizonyítani &lt;megvizsgálni&gt; ezzel, hogy azonos két szenzor érték mellett is lehet, hogy különböző távolságra vannak a középvonaltól.</a:t>
            </a:r>
          </a:p>
          <a:p>
            <a:endParaRPr lang="hu-HU" sz="1100" dirty="0">
              <a:solidFill>
                <a:schemeClr val="tx1"/>
              </a:solidFill>
              <a:latin typeface="Consolas" panose="020B0609020204030204" pitchFamily="49" charset="0"/>
            </a:endParaRP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Miért fontos ez.</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Mert azt akarom bizonyítani, hogy az </a:t>
            </a:r>
            <a:r>
              <a:rPr lang="hu-HU" sz="1100" dirty="0" err="1">
                <a:solidFill>
                  <a:schemeClr val="tx1"/>
                </a:solidFill>
                <a:latin typeface="Consolas" panose="020B0609020204030204" pitchFamily="49" charset="0"/>
              </a:rPr>
              <a:t>össes</a:t>
            </a:r>
            <a:r>
              <a:rPr lang="hu-HU" sz="1100" dirty="0">
                <a:solidFill>
                  <a:schemeClr val="tx1"/>
                </a:solidFill>
                <a:latin typeface="Consolas" panose="020B0609020204030204" pitchFamily="49" charset="0"/>
              </a:rPr>
              <a:t> batch alapú tanulással és </a:t>
            </a:r>
            <a:r>
              <a:rPr lang="hu-HU" sz="1100" dirty="0" err="1">
                <a:solidFill>
                  <a:schemeClr val="tx1"/>
                </a:solidFill>
                <a:latin typeface="Consolas" panose="020B0609020204030204" pitchFamily="49" charset="0"/>
              </a:rPr>
              <a:t>supervised</a:t>
            </a:r>
            <a:r>
              <a:rPr lang="hu-HU" sz="1100" dirty="0">
                <a:solidFill>
                  <a:schemeClr val="tx1"/>
                </a:solidFill>
                <a:latin typeface="Consolas" panose="020B0609020204030204" pitchFamily="49" charset="0"/>
              </a:rPr>
              <a:t> tanulással szemben ez a probléma természetéből eredően olyan, hogy nem lehet bejárni a teljes állapotteret, mivel viszont a tanulás során minden döntés vissza van csatolva a rendszerbe ezért minden tanulási lépés után olyan állapotba &lt;az állapottérnek olyan pontjára&gt; lép ahol korábban nem volt.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Ezt persze fel lehetne oldani azzal, hogy </a:t>
            </a:r>
            <a:r>
              <a:rPr lang="hu-HU" sz="1100" dirty="0" err="1">
                <a:solidFill>
                  <a:schemeClr val="tx1"/>
                </a:solidFill>
                <a:latin typeface="Consolas" panose="020B0609020204030204" pitchFamily="49" charset="0"/>
              </a:rPr>
              <a:t>brute-forece</a:t>
            </a:r>
            <a:r>
              <a:rPr lang="hu-HU" sz="1100" dirty="0">
                <a:solidFill>
                  <a:schemeClr val="tx1"/>
                </a:solidFill>
                <a:latin typeface="Consolas" panose="020B0609020204030204" pitchFamily="49" charset="0"/>
              </a:rPr>
              <a:t> módon az állapottér összes pontját megnézem és az alapján tanítom a modellt.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Vagy szimulációs környezetben megtehetem, hogy genetikusan tanítom, vagy végig engedem a pályán és újra és újra amíg meg nem találja a megfelelő súlyokat. De ezt az életben nem tehetem meg, ezért van szükség arra az Online </a:t>
            </a:r>
            <a:r>
              <a:rPr lang="hu-HU" sz="1100" dirty="0" err="1">
                <a:solidFill>
                  <a:schemeClr val="tx1"/>
                </a:solidFill>
                <a:latin typeface="Consolas" panose="020B0609020204030204" pitchFamily="49" charset="0"/>
              </a:rPr>
              <a:t>learning</a:t>
            </a:r>
            <a:r>
              <a:rPr lang="hu-HU" sz="1100" dirty="0">
                <a:solidFill>
                  <a:schemeClr val="tx1"/>
                </a:solidFill>
                <a:latin typeface="Consolas" panose="020B0609020204030204" pitchFamily="49" charset="0"/>
              </a:rPr>
              <a:t> módszerre (és a két lépcsős folyamatra) amit alkalmazunk.</a:t>
            </a:r>
          </a:p>
          <a:p>
            <a:endParaRPr lang="hu-HU"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09790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34000"/>
                    </a14:imgEffect>
                  </a14:imgLayer>
                </a14:imgProps>
              </a:ext>
              <a:ext uri="{28A0092B-C50C-407E-A947-70E740481C1C}">
                <a14:useLocalDpi xmlns:a14="http://schemas.microsoft.com/office/drawing/2010/main" val="0"/>
              </a:ext>
            </a:extLst>
          </a:blip>
          <a:srcRect t="31538" r="9165" b="-11"/>
          <a:stretch/>
        </p:blipFill>
        <p:spPr>
          <a:xfrm>
            <a:off x="0" y="0"/>
            <a:ext cx="12240000" cy="6876000"/>
          </a:xfrm>
          <a:prstGeom prst="rect">
            <a:avLst/>
          </a:prstGeom>
        </p:spPr>
      </p:pic>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0" name="Szabadkézi sokszög: alakzat 29">
            <a:extLst>
              <a:ext uri="{FF2B5EF4-FFF2-40B4-BE49-F238E27FC236}">
                <a16:creationId xmlns:a16="http://schemas.microsoft.com/office/drawing/2014/main" id="{6D5E588C-A2DE-472F-9A60-B2CB8E3BAA66}"/>
              </a:ext>
            </a:extLst>
          </p:cNvPr>
          <p:cNvSpPr/>
          <p:nvPr/>
        </p:nvSpPr>
        <p:spPr>
          <a:xfrm>
            <a:off x="7898864" y="643039"/>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jobban megértsük a mi megoldásunk elméleti megfontolásait.</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7898864" y="6430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Mindezt annak érdekében,</a:t>
            </a:r>
          </a:p>
        </p:txBody>
      </p:sp>
      <p:sp>
        <p:nvSpPr>
          <p:cNvPr id="21" name="Téglalap 20">
            <a:extLst>
              <a:ext uri="{FF2B5EF4-FFF2-40B4-BE49-F238E27FC236}">
                <a16:creationId xmlns:a16="http://schemas.microsoft.com/office/drawing/2014/main" id="{52DA0FA4-68CB-40FE-A367-C3EB8445F779}"/>
              </a:ext>
            </a:extLst>
          </p:cNvPr>
          <p:cNvSpPr/>
          <p:nvPr/>
        </p:nvSpPr>
        <p:spPr>
          <a:xfrm>
            <a:off x="638175" y="970722"/>
            <a:ext cx="10915650" cy="4916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Visszatérve tehát ha az összes pontra meglenne a mérés, azt akár be is táplálhatnám a havernak.</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Másrészt akkor se lenne könnyű helyzetben a neurális háló, mert &lt;elvileg - erre vagyok kíváncsi&gt; vannak olyan pontok, ahol</a:t>
            </a:r>
          </a:p>
          <a:p>
            <a:r>
              <a:rPr lang="hu-HU" sz="1100" dirty="0">
                <a:solidFill>
                  <a:schemeClr val="tx1"/>
                </a:solidFill>
                <a:latin typeface="Consolas" panose="020B0609020204030204" pitchFamily="49" charset="0"/>
              </a:rPr>
              <a:t>két ugyanolyan bemenő értékhez két különböző </a:t>
            </a:r>
            <a:r>
              <a:rPr lang="hu-HU" sz="1100" dirty="0" err="1">
                <a:solidFill>
                  <a:schemeClr val="tx1"/>
                </a:solidFill>
                <a:latin typeface="Consolas" panose="020B0609020204030204" pitchFamily="49" charset="0"/>
              </a:rPr>
              <a:t>kimeti</a:t>
            </a:r>
            <a:r>
              <a:rPr lang="hu-HU" sz="1100" dirty="0">
                <a:solidFill>
                  <a:schemeClr val="tx1"/>
                </a:solidFill>
                <a:latin typeface="Consolas" panose="020B0609020204030204" pitchFamily="49" charset="0"/>
              </a:rPr>
              <a:t> érték tartozik.</a:t>
            </a:r>
          </a:p>
          <a:p>
            <a:r>
              <a:rPr lang="hu-HU" sz="1100" dirty="0">
                <a:solidFill>
                  <a:schemeClr val="tx1"/>
                </a:solidFill>
                <a:latin typeface="Consolas" panose="020B0609020204030204" pitchFamily="49" charset="0"/>
              </a:rPr>
              <a:t>Lehet hogy 50,50 a két </a:t>
            </a:r>
            <a:r>
              <a:rPr lang="hu-HU" sz="1100" dirty="0" err="1">
                <a:solidFill>
                  <a:schemeClr val="tx1"/>
                </a:solidFill>
                <a:latin typeface="Consolas" panose="020B0609020204030204" pitchFamily="49" charset="0"/>
              </a:rPr>
              <a:t>szezor</a:t>
            </a:r>
            <a:r>
              <a:rPr lang="hu-HU" sz="1100" dirty="0">
                <a:solidFill>
                  <a:schemeClr val="tx1"/>
                </a:solidFill>
                <a:latin typeface="Consolas" panose="020B0609020204030204" pitchFamily="49" charset="0"/>
              </a:rPr>
              <a:t> értéke mégis 10,30,40 távolságra van a középvonaltól.</a:t>
            </a:r>
          </a:p>
          <a:p>
            <a:endParaRPr lang="hu-HU" sz="1100" dirty="0">
              <a:solidFill>
                <a:schemeClr val="tx1"/>
              </a:solidFill>
              <a:latin typeface="Consolas" panose="020B0609020204030204" pitchFamily="49" charset="0"/>
            </a:endParaRP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utána pedig megcsinálni azt az ötletemet, hogy a sávon belül </a:t>
            </a:r>
            <a:r>
              <a:rPr lang="hu-HU" sz="1100" dirty="0" err="1">
                <a:solidFill>
                  <a:schemeClr val="tx1"/>
                </a:solidFill>
                <a:latin typeface="Consolas" panose="020B0609020204030204" pitchFamily="49" charset="0"/>
              </a:rPr>
              <a:t>minen</a:t>
            </a:r>
            <a:r>
              <a:rPr lang="hu-HU" sz="1100" dirty="0">
                <a:solidFill>
                  <a:schemeClr val="tx1"/>
                </a:solidFill>
                <a:latin typeface="Consolas" panose="020B0609020204030204" pitchFamily="49" charset="0"/>
              </a:rPr>
              <a:t> értékre ki van számolva az autó </a:t>
            </a:r>
            <a:r>
              <a:rPr lang="hu-HU" sz="1100" dirty="0" err="1">
                <a:solidFill>
                  <a:schemeClr val="tx1"/>
                </a:solidFill>
                <a:latin typeface="Consolas" panose="020B0609020204030204" pitchFamily="49" charset="0"/>
              </a:rPr>
              <a:t>poziciója</a:t>
            </a:r>
            <a:r>
              <a:rPr lang="hu-HU" sz="1100" dirty="0">
                <a:solidFill>
                  <a:schemeClr val="tx1"/>
                </a:solidFill>
                <a:latin typeface="Consolas" panose="020B0609020204030204" pitchFamily="49" charset="0"/>
              </a:rPr>
              <a:t> és a hozzá tartozó szenzor éréték</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1) az igy kapott adatokat vizualizálni</a:t>
            </a:r>
          </a:p>
          <a:p>
            <a:r>
              <a:rPr lang="hu-HU" sz="1100" dirty="0">
                <a:solidFill>
                  <a:schemeClr val="tx1"/>
                </a:solidFill>
                <a:latin typeface="Consolas" panose="020B0609020204030204" pitchFamily="49" charset="0"/>
              </a:rPr>
              <a:t>2) feltanítani rajta a neurális hálót</a:t>
            </a:r>
          </a:p>
          <a:p>
            <a:r>
              <a:rPr lang="hu-HU" sz="1100" dirty="0">
                <a:solidFill>
                  <a:schemeClr val="tx1"/>
                </a:solidFill>
                <a:latin typeface="Consolas" panose="020B0609020204030204" pitchFamily="49" charset="0"/>
              </a:rPr>
              <a:t>3) </a:t>
            </a:r>
            <a:r>
              <a:rPr lang="hu-HU" sz="1100" dirty="0" err="1">
                <a:solidFill>
                  <a:schemeClr val="tx1"/>
                </a:solidFill>
                <a:latin typeface="Consolas" panose="020B0609020204030204" pitchFamily="49" charset="0"/>
              </a:rPr>
              <a:t>végigvinni</a:t>
            </a:r>
            <a:r>
              <a:rPr lang="hu-HU" sz="1100" dirty="0">
                <a:solidFill>
                  <a:schemeClr val="tx1"/>
                </a:solidFill>
                <a:latin typeface="Consolas" panose="020B0609020204030204" pitchFamily="49" charset="0"/>
              </a:rPr>
              <a:t> így a pályán</a:t>
            </a:r>
          </a:p>
          <a:p>
            <a:endParaRPr lang="hu-HU" sz="1100">
              <a:solidFill>
                <a:schemeClr val="tx1"/>
              </a:solidFill>
              <a:latin typeface="Consolas" panose="020B0609020204030204" pitchFamily="49" charset="0"/>
            </a:endParaRPr>
          </a:p>
          <a:p>
            <a:endParaRPr lang="hu-HU"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562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Pintye István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SZTAKI</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pintye@sztaki.hu</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Nem csak a</a:t>
            </a:r>
            <a:br>
              <a:rPr lang="hu-HU" dirty="0">
                <a:solidFill>
                  <a:schemeClr val="bg1"/>
                </a:solidFill>
                <a:latin typeface="Calibri Light" panose="020F0302020204030204" pitchFamily="34" charset="0"/>
                <a:cs typeface="Calibri Light" panose="020F0302020204030204" pitchFamily="34" charset="0"/>
              </a:rPr>
            </a:br>
            <a:r>
              <a:rPr lang="hu-HU" dirty="0" err="1">
                <a:solidFill>
                  <a:schemeClr val="bg1"/>
                </a:solidFill>
                <a:latin typeface="Calibri Light" panose="020F0302020204030204" pitchFamily="34" charset="0"/>
                <a:cs typeface="Calibri Light" panose="020F0302020204030204" pitchFamily="34" charset="0"/>
              </a:rPr>
              <a:t>felhőalpú</a:t>
            </a:r>
            <a:r>
              <a:rPr lang="hu-HU" dirty="0">
                <a:solidFill>
                  <a:schemeClr val="bg1"/>
                </a:solidFill>
                <a:latin typeface="Calibri Light" panose="020F0302020204030204" pitchFamily="34" charset="0"/>
                <a:cs typeface="Calibri Light" panose="020F0302020204030204" pitchFamily="34" charset="0"/>
              </a:rPr>
              <a:t> virtuális és fizikai erőforrások optimális allokálásának példáján keresztül.</a:t>
            </a:r>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2</a:t>
            </a:fld>
            <a:endParaRPr lang="en-GB" dirty="0"/>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8301827" cy="175937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Autonóm döntéstámogatási rendszer</a:t>
            </a:r>
          </a:p>
          <a:p>
            <a:pPr algn="l">
              <a:lnSpc>
                <a:spcPct val="100000"/>
              </a:lnSpc>
            </a:pPr>
            <a:r>
              <a:rPr lang="hu-HU" sz="2400" dirty="0">
                <a:solidFill>
                  <a:schemeClr val="bg1"/>
                </a:solidFill>
                <a:latin typeface="Arial" panose="020B0604020202020204" pitchFamily="34" charset="0"/>
                <a:cs typeface="Arial" panose="020B0604020202020204" pitchFamily="34" charset="0"/>
              </a:rPr>
              <a:t>Autonóm önreflexív adaptív öntanuló elméleti bemutatása</a:t>
            </a:r>
          </a:p>
          <a:p>
            <a:pPr algn="l">
              <a:lnSpc>
                <a:spcPct val="100000"/>
              </a:lnSpc>
            </a:pPr>
            <a:r>
              <a:rPr lang="hu-HU" sz="2400" dirty="0">
                <a:solidFill>
                  <a:schemeClr val="bg1"/>
                </a:solidFill>
                <a:latin typeface="Arial" panose="020B0604020202020204" pitchFamily="34" charset="0"/>
                <a:cs typeface="Arial" panose="020B0604020202020204" pitchFamily="34" charset="0"/>
              </a:rPr>
              <a:t>-a környezet információiból hozott optimális döntések és adaptív tanulás egy lehetséges megközelítésének bemutatása, elméletei kereteinek bemutatása és kísérleti alapokon való összehasonlításuk.</a:t>
            </a:r>
            <a:endParaRPr lang="hu-HU"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00932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3478B8FF-2057-4D71-B0B7-4D80F5D6C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0" y="1142479"/>
            <a:ext cx="10975300" cy="4573042"/>
          </a:xfrm>
          <a:prstGeom prst="rect">
            <a:avLst/>
          </a:prstGeom>
        </p:spPr>
      </p:pic>
      <p:pic>
        <p:nvPicPr>
          <p:cNvPr id="18" name="Kép 17">
            <a:extLst>
              <a:ext uri="{FF2B5EF4-FFF2-40B4-BE49-F238E27FC236}">
                <a16:creationId xmlns:a16="http://schemas.microsoft.com/office/drawing/2014/main" id="{3465BC9E-4854-4165-85B4-478B81B22D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8350" y="1142479"/>
            <a:ext cx="10975300" cy="4573042"/>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371723"/>
            <a:ext cx="8401877" cy="1329518"/>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cxnSp>
        <p:nvCxnSpPr>
          <p:cNvPr id="12" name="Egyenes összekötő 11">
            <a:extLst>
              <a:ext uri="{FF2B5EF4-FFF2-40B4-BE49-F238E27FC236}">
                <a16:creationId xmlns:a16="http://schemas.microsoft.com/office/drawing/2014/main" id="{FF3EF9FC-5903-49B1-AFFB-2C697592C7A3}"/>
              </a:ext>
            </a:extLst>
          </p:cNvPr>
          <p:cNvCxnSpPr>
            <a:cxnSpLocks/>
          </p:cNvCxnSpPr>
          <p:nvPr/>
        </p:nvCxnSpPr>
        <p:spPr>
          <a:xfrm>
            <a:off x="1979525" y="3834902"/>
            <a:ext cx="8494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zabadkézi sokszög: alakzat 21">
            <a:extLst>
              <a:ext uri="{FF2B5EF4-FFF2-40B4-BE49-F238E27FC236}">
                <a16:creationId xmlns:a16="http://schemas.microsoft.com/office/drawing/2014/main" id="{06485CF9-1E22-4444-9C93-E60FB1ABA304}"/>
              </a:ext>
            </a:extLst>
          </p:cNvPr>
          <p:cNvSpPr/>
          <p:nvPr/>
        </p:nvSpPr>
        <p:spPr>
          <a:xfrm>
            <a:off x="9424231" y="335136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Ugyanis igen sok féle szenzoros érték tartozik</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12604" y="33504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Azonos középponttól való távolsághoz</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873051" y="1314702"/>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873051" y="131470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Másképen megfogalmazva</a:t>
            </a:r>
          </a:p>
        </p:txBody>
      </p:sp>
      <p:sp>
        <p:nvSpPr>
          <p:cNvPr id="15" name="Szabadkézi sokszög: alakzat 14">
            <a:extLst>
              <a:ext uri="{FF2B5EF4-FFF2-40B4-BE49-F238E27FC236}">
                <a16:creationId xmlns:a16="http://schemas.microsoft.com/office/drawing/2014/main" id="{CB25B6C5-1A0A-4E19-AC7B-1003CEF14A2A}"/>
              </a:ext>
            </a:extLst>
          </p:cNvPr>
          <p:cNvSpPr/>
          <p:nvPr/>
        </p:nvSpPr>
        <p:spPr>
          <a:xfrm>
            <a:off x="5033155" y="423975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bal szenzorból mért adatokról van szó, de nem lesz könnyebb a helyzet a jobb oldali szenzor esetén sem</a:t>
            </a:r>
          </a:p>
        </p:txBody>
      </p:sp>
      <p:sp>
        <p:nvSpPr>
          <p:cNvPr id="17" name="Szabadkézi sokszög: alakzat 16">
            <a:extLst>
              <a:ext uri="{FF2B5EF4-FFF2-40B4-BE49-F238E27FC236}">
                <a16:creationId xmlns:a16="http://schemas.microsoft.com/office/drawing/2014/main" id="{2E9D4CEA-C213-4C01-BC47-CC9DE4AE400B}"/>
              </a:ext>
            </a:extLst>
          </p:cNvPr>
          <p:cNvSpPr/>
          <p:nvPr/>
        </p:nvSpPr>
        <p:spPr>
          <a:xfrm>
            <a:off x="5033155" y="423975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Jelen esetben</a:t>
            </a:r>
          </a:p>
        </p:txBody>
      </p:sp>
      <p:sp>
        <p:nvSpPr>
          <p:cNvPr id="20" name="Téglalap: szamárfül 19">
            <a:extLst>
              <a:ext uri="{FF2B5EF4-FFF2-40B4-BE49-F238E27FC236}">
                <a16:creationId xmlns:a16="http://schemas.microsoft.com/office/drawing/2014/main" id="{9B061523-9468-4A86-AE21-6A4B34B148B5}"/>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következő dián</a:t>
            </a:r>
            <a:br>
              <a:rPr lang="hu-HU" sz="1200" dirty="0">
                <a:latin typeface="Arial Nova Cond" panose="020B0506020202020204" pitchFamily="34" charset="0"/>
              </a:rPr>
            </a:br>
            <a:r>
              <a:rPr lang="hu-HU" sz="1200" dirty="0">
                <a:latin typeface="Arial Nova Cond" panose="020B0506020202020204" pitchFamily="34" charset="0"/>
              </a:rPr>
              <a:t> bemutatom, hogy ez a két szenzor adatainak együttes ismeretében sem lesz könnyebb.</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4767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5" grpId="0" animBg="1"/>
      <p:bldP spid="17"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3">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pic>
        <p:nvPicPr>
          <p:cNvPr id="8" name="Kép 7">
            <a:extLst>
              <a:ext uri="{FF2B5EF4-FFF2-40B4-BE49-F238E27FC236}">
                <a16:creationId xmlns:a16="http://schemas.microsoft.com/office/drawing/2014/main" id="{2BC1BE2E-8EFE-4BB3-9710-EBA115944C4B}"/>
              </a:ext>
            </a:extLst>
          </p:cNvPr>
          <p:cNvPicPr>
            <a:picLocks noChangeAspect="1"/>
          </p:cNvPicPr>
          <p:nvPr/>
        </p:nvPicPr>
        <p:blipFill rotWithShape="1">
          <a:blip r:embed="rId4">
            <a:extLst>
              <a:ext uri="{28A0092B-C50C-407E-A947-70E740481C1C}">
                <a14:useLocalDpi xmlns:a14="http://schemas.microsoft.com/office/drawing/2010/main" val="0"/>
              </a:ext>
            </a:extLst>
          </a:blip>
          <a:srcRect l="3630" r="8204"/>
          <a:stretch/>
        </p:blipFill>
        <p:spPr>
          <a:xfrm>
            <a:off x="324000" y="706822"/>
            <a:ext cx="6048000" cy="548765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6C00D1D4-5378-4719-9EA0-966DAD5788D5}"/>
              </a:ext>
            </a:extLst>
          </p:cNvPr>
          <p:cNvSpPr/>
          <p:nvPr/>
        </p:nvSpPr>
        <p:spPr>
          <a:xfrm>
            <a:off x="2274458" y="318289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ToDo</a:t>
            </a:r>
            <a:r>
              <a:rPr lang="hu-HU" sz="1200" dirty="0">
                <a:latin typeface="Arial Nova Cond" panose="020B0506020202020204" pitchFamily="34" charset="0"/>
              </a:rPr>
              <a:t>:</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 bal oldalin a </a:t>
            </a:r>
            <a:r>
              <a:rPr lang="hu-HU" sz="1200" dirty="0" err="1">
                <a:latin typeface="Arial Nova Cond" panose="020B0506020202020204" pitchFamily="34" charset="0"/>
              </a:rPr>
              <a:t>sesor_left</a:t>
            </a:r>
            <a:r>
              <a:rPr lang="hu-HU" sz="1200" dirty="0">
                <a:latin typeface="Arial Nova Cond" panose="020B0506020202020204" pitchFamily="34" charset="0"/>
              </a:rPr>
              <a:t> értéke jobbról balra emelkedik</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 jobb oldalin ugyanez a másik irányba – </a:t>
            </a:r>
            <a:r>
              <a:rPr lang="hu-HU" sz="1200" dirty="0" err="1">
                <a:latin typeface="Arial Nova Cond" panose="020B0506020202020204" pitchFamily="34" charset="0"/>
              </a:rPr>
              <a:t>swap</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0265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state_space_discover_LeftRightYDistance_2D">
            <a:hlinkClick r:id="" action="ppaction://media"/>
            <a:extLst>
              <a:ext uri="{FF2B5EF4-FFF2-40B4-BE49-F238E27FC236}">
                <a16:creationId xmlns:a16="http://schemas.microsoft.com/office/drawing/2014/main" id="{D3CD9F2E-A37B-4DAE-B2F9-A8EF02C3D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076" y="1519841"/>
            <a:ext cx="5143500" cy="4114800"/>
          </a:xfrm>
          <a:prstGeom prst="rect">
            <a:avLst/>
          </a:prstGeom>
        </p:spPr>
      </p:pic>
      <p:pic>
        <p:nvPicPr>
          <p:cNvPr id="4" name="ani_state_space_discover_LeftRightYDistance_3D">
            <a:hlinkClick r:id="" action="ppaction://media"/>
            <a:extLst>
              <a:ext uri="{FF2B5EF4-FFF2-40B4-BE49-F238E27FC236}">
                <a16:creationId xmlns:a16="http://schemas.microsoft.com/office/drawing/2014/main" id="{E5FC8A13-3FD5-4187-9470-DA67A145C17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7519" t="16091" r="9514" b="11477"/>
          <a:stretch/>
        </p:blipFill>
        <p:spPr>
          <a:xfrm>
            <a:off x="6734232" y="1691108"/>
            <a:ext cx="4135537" cy="4105785"/>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az animáció azt mutatja, hogy alakul a jobb oldali és bal oldali szenzor értéke a futás során az első 2640 lépésben.</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és a hozzá tartozó középpontól való távolság. A középpontól való vertikális távolság </a:t>
            </a:r>
            <a:r>
              <a:rPr lang="hu-HU" b="1" dirty="0">
                <a:solidFill>
                  <a:schemeClr val="tx1"/>
                </a:solidFill>
                <a:latin typeface="Calibri Light" panose="020F0302020204030204" pitchFamily="34" charset="0"/>
                <a:cs typeface="Calibri Light" panose="020F0302020204030204" pitchFamily="34" charset="0"/>
              </a:rPr>
              <a:t>[</a:t>
            </a:r>
            <a:r>
              <a:rPr lang="hu-HU" b="1" dirty="0" err="1">
                <a:solidFill>
                  <a:schemeClr val="tx1"/>
                </a:solidFill>
                <a:latin typeface="Calibri Light" panose="020F0302020204030204" pitchFamily="34" charset="0"/>
                <a:cs typeface="Calibri Light" panose="020F0302020204030204" pitchFamily="34" charset="0"/>
              </a:rPr>
              <a:t>y_distance</a:t>
            </a:r>
            <a:r>
              <a:rPr lang="hu-HU" b="1"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azt jelenti, hogy az szenzorokkal, felszerelt autó milyen mértékben távolodott el, az út közepét jelző képzeletbeli középponttól. Ez az érték 0, ha az autó a közép-vonalon van pozitív ha felfelé (menetirány szerinti bal), negatív, ha lefelé (menetirány szerinti jobb) irányba tér el.</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iteráció, vagy az idő múlását jelzi.</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a </a:t>
            </a:r>
            <a:r>
              <a:rPr lang="hu-HU" sz="1000" dirty="0" err="1">
                <a:solidFill>
                  <a:schemeClr val="tx1"/>
                </a:solidFill>
                <a:latin typeface="Arial" panose="020B0604020202020204" pitchFamily="34" charset="0"/>
                <a:cs typeface="Arial" panose="020B0604020202020204" pitchFamily="34" charset="0"/>
              </a:rPr>
              <a:t>színkodolás</a:t>
            </a:r>
            <a:endParaRPr lang="hu-HU" sz="1000" dirty="0">
              <a:solidFill>
                <a:schemeClr val="tx1"/>
              </a:solidFill>
              <a:latin typeface="Arial" panose="020B0604020202020204" pitchFamily="34" charset="0"/>
              <a:cs typeface="Arial" panose="020B0604020202020204" pitchFamily="34" charset="0"/>
            </a:endParaRP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Szabadkézi sokszög: alakzat 12">
            <a:extLst>
              <a:ext uri="{FF2B5EF4-FFF2-40B4-BE49-F238E27FC236}">
                <a16:creationId xmlns:a16="http://schemas.microsoft.com/office/drawing/2014/main" id="{03F1C5FE-D621-4087-B8B5-BA428B983BE8}"/>
              </a:ext>
            </a:extLst>
          </p:cNvPr>
          <p:cNvSpPr/>
          <p:nvPr/>
        </p:nvSpPr>
        <p:spPr>
          <a:xfrm>
            <a:off x="2213822" y="323392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err="1">
                <a:solidFill>
                  <a:prstClr val="black"/>
                </a:solidFill>
                <a:latin typeface="Arial" panose="020B0604020202020204" pitchFamily="34" charset="0"/>
                <a:cs typeface="Arial" panose="020B0604020202020204" pitchFamily="34" charset="0"/>
              </a:rPr>
              <a:t>színkodolással</a:t>
            </a:r>
            <a:r>
              <a:rPr lang="hu-HU" sz="1000" dirty="0">
                <a:solidFill>
                  <a:prstClr val="black"/>
                </a:solidFill>
                <a:latin typeface="Arial" panose="020B0604020202020204" pitchFamily="34" charset="0"/>
                <a:cs typeface="Arial" panose="020B0604020202020204" pitchFamily="34" charset="0"/>
              </a:rPr>
              <a:t> jelöltem a középponttól való eltérést.</a:t>
            </a:r>
            <a:endParaRPr lang="hu-HU" dirty="0"/>
          </a:p>
        </p:txBody>
      </p:sp>
      <p:sp>
        <p:nvSpPr>
          <p:cNvPr id="14" name="Szabadkézi sokszög: alakzat 13">
            <a:extLst>
              <a:ext uri="{FF2B5EF4-FFF2-40B4-BE49-F238E27FC236}">
                <a16:creationId xmlns:a16="http://schemas.microsoft.com/office/drawing/2014/main" id="{8963F52F-5DDC-4D42-8D8F-933E5EFABDA0}"/>
              </a:ext>
            </a:extLst>
          </p:cNvPr>
          <p:cNvSpPr/>
          <p:nvPr/>
        </p:nvSpPr>
        <p:spPr>
          <a:xfrm>
            <a:off x="2213822" y="323392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Ezen az ábrán</a:t>
            </a:r>
          </a:p>
        </p:txBody>
      </p:sp>
      <p:sp>
        <p:nvSpPr>
          <p:cNvPr id="15" name="Szabadkézi sokszög: alakzat 14">
            <a:extLst>
              <a:ext uri="{FF2B5EF4-FFF2-40B4-BE49-F238E27FC236}">
                <a16:creationId xmlns:a16="http://schemas.microsoft.com/office/drawing/2014/main" id="{81A89CE5-5CBE-4C61-8C57-136A8F34A1AE}"/>
              </a:ext>
            </a:extLst>
          </p:cNvPr>
          <p:cNvSpPr/>
          <p:nvPr/>
        </p:nvSpPr>
        <p:spPr>
          <a:xfrm>
            <a:off x="7690624" y="323392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a függőleges tengely ugyan ennek a megfelelője</a:t>
            </a:r>
            <a:endParaRPr lang="hu-HU" dirty="0"/>
          </a:p>
        </p:txBody>
      </p:sp>
      <p:sp>
        <p:nvSpPr>
          <p:cNvPr id="17" name="Szabadkézi sokszög: alakzat 16">
            <a:extLst>
              <a:ext uri="{FF2B5EF4-FFF2-40B4-BE49-F238E27FC236}">
                <a16:creationId xmlns:a16="http://schemas.microsoft.com/office/drawing/2014/main" id="{EE7F3351-2704-4C81-A361-2304A9B07FB4}"/>
              </a:ext>
            </a:extLst>
          </p:cNvPr>
          <p:cNvSpPr/>
          <p:nvPr/>
        </p:nvSpPr>
        <p:spPr>
          <a:xfrm>
            <a:off x="7690624" y="323392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másik ábrán</a:t>
            </a:r>
          </a:p>
        </p:txBody>
      </p:sp>
      <p:sp>
        <p:nvSpPr>
          <p:cNvPr id="18" name="Szabadkézi sokszög: alakzat 17">
            <a:extLst>
              <a:ext uri="{FF2B5EF4-FFF2-40B4-BE49-F238E27FC236}">
                <a16:creationId xmlns:a16="http://schemas.microsoft.com/office/drawing/2014/main" id="{A7AB3919-7E37-4986-812D-03B15556A5A9}"/>
              </a:ext>
            </a:extLst>
          </p:cNvPr>
          <p:cNvSpPr/>
          <p:nvPr/>
        </p:nvSpPr>
        <p:spPr>
          <a:xfrm>
            <a:off x="9305022"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20" name="Szabadkézi sokszög: alakzat 19">
            <a:extLst>
              <a:ext uri="{FF2B5EF4-FFF2-40B4-BE49-F238E27FC236}">
                <a16:creationId xmlns:a16="http://schemas.microsoft.com/office/drawing/2014/main" id="{5623868A-ACA3-474F-A9A1-0F4999ED2B87}"/>
              </a:ext>
            </a:extLst>
          </p:cNvPr>
          <p:cNvSpPr/>
          <p:nvPr/>
        </p:nvSpPr>
        <p:spPr>
          <a:xfrm>
            <a:off x="9305022"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21" name="Téglalap: szamárfül 20">
            <a:extLst>
              <a:ext uri="{FF2B5EF4-FFF2-40B4-BE49-F238E27FC236}">
                <a16:creationId xmlns:a16="http://schemas.microsoft.com/office/drawing/2014/main" id="{3D642A24-1F74-404A-9E32-CCD18ED10944}"/>
              </a:ext>
            </a:extLst>
          </p:cNvPr>
          <p:cNvSpPr/>
          <p:nvPr/>
        </p:nvSpPr>
        <p:spPr>
          <a:xfrm>
            <a:off x="333446"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 negyedik dián egyébként azért az látszik, -&gt; hogyha betennék ide egy ábrát és megforgatnám 3D-ben</a:t>
            </a:r>
            <a:endParaRPr lang="hu-HU" sz="1200" dirty="0">
              <a:solidFill>
                <a:schemeClr val="bg1"/>
              </a:solidFill>
              <a:latin typeface="Arial Nova Cond" panose="020B0506020202020204" pitchFamily="34" charset="0"/>
            </a:endParaRPr>
          </a:p>
        </p:txBody>
      </p:sp>
      <p:sp>
        <p:nvSpPr>
          <p:cNvPr id="25" name="Téglalap: szamárfül 24">
            <a:extLst>
              <a:ext uri="{FF2B5EF4-FFF2-40B4-BE49-F238E27FC236}">
                <a16:creationId xmlns:a16="http://schemas.microsoft.com/office/drawing/2014/main" id="{3F157E78-8CEA-43F4-8158-6DF33B50BAAB}"/>
              </a:ext>
            </a:extLst>
          </p:cNvPr>
          <p:cNvSpPr/>
          <p:nvPr/>
        </p:nvSpPr>
        <p:spPr>
          <a:xfrm>
            <a:off x="2983738"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hogy egy </a:t>
            </a:r>
            <a:r>
              <a:rPr lang="hu-HU" sz="1200" dirty="0" err="1">
                <a:latin typeface="Arial Nova Cond" panose="020B0506020202020204" pitchFamily="34" charset="0"/>
              </a:rPr>
              <a:t>polinomiális</a:t>
            </a:r>
            <a:r>
              <a:rPr lang="hu-HU" sz="1200" dirty="0">
                <a:latin typeface="Arial Nova Cond" panose="020B0506020202020204" pitchFamily="34" charset="0"/>
              </a:rPr>
              <a:t> regresszióval f(</a:t>
            </a:r>
            <a:r>
              <a:rPr lang="hu-HU" sz="1200" dirty="0" err="1">
                <a:latin typeface="Arial Nova Cond" panose="020B0506020202020204" pitchFamily="34" charset="0"/>
              </a:rPr>
              <a:t>left,right</a:t>
            </a:r>
            <a:r>
              <a:rPr lang="hu-HU" sz="1200" dirty="0">
                <a:latin typeface="Arial Nova Cond" panose="020B0506020202020204" pitchFamily="34" charset="0"/>
              </a:rPr>
              <a:t>) = z azért nem biztos, hogy olyan vészesen rossz eredményt</a:t>
            </a:r>
          </a:p>
          <a:p>
            <a:pPr algn="ctr"/>
            <a:r>
              <a:rPr lang="hu-HU" sz="1200" dirty="0">
                <a:latin typeface="Arial Nova Cond" panose="020B0506020202020204" pitchFamily="34" charset="0"/>
              </a:rPr>
              <a:t>adna - sőt ezt azután össze is lehetne </a:t>
            </a:r>
            <a:r>
              <a:rPr lang="hu-HU" sz="1200" dirty="0" err="1">
                <a:latin typeface="Arial Nova Cond" panose="020B0506020202020204" pitchFamily="34" charset="0"/>
              </a:rPr>
              <a:t>hasonlítan</a:t>
            </a:r>
            <a:r>
              <a:rPr lang="hu-HU" sz="1200" dirty="0">
                <a:latin typeface="Arial Nova Cond" panose="020B0506020202020204" pitchFamily="34" charset="0"/>
              </a:rPr>
              <a:t> és a neurális hálóval rátenni egy becslést</a:t>
            </a:r>
          </a:p>
          <a:p>
            <a:pPr algn="ctr"/>
            <a:r>
              <a:rPr lang="hu-HU" sz="1200" dirty="0">
                <a:latin typeface="Arial Nova Cond" panose="020B0506020202020204" pitchFamily="34" charset="0"/>
              </a:rPr>
              <a:t>úgy, hogy közben mondjuk a (</a:t>
            </a:r>
            <a:r>
              <a:rPr lang="hu-HU" sz="1200" dirty="0" err="1">
                <a:latin typeface="Arial Nova Cond" panose="020B0506020202020204" pitchFamily="34" charset="0"/>
              </a:rPr>
              <a:t>sensor.center</a:t>
            </a:r>
            <a:r>
              <a:rPr lang="hu-HU" sz="1200" dirty="0">
                <a:latin typeface="Arial Nova Cond" panose="020B0506020202020204" pitchFamily="34" charset="0"/>
              </a:rPr>
              <a:t>) nullára van állítva</a:t>
            </a:r>
            <a:endParaRPr lang="hu-HU" sz="1200" dirty="0">
              <a:solidFill>
                <a:schemeClr val="bg1"/>
              </a:solidFill>
              <a:latin typeface="Arial Nova Cond" panose="020B0506020202020204" pitchFamily="34" charset="0"/>
            </a:endParaRPr>
          </a:p>
        </p:txBody>
      </p:sp>
      <p:sp>
        <p:nvSpPr>
          <p:cNvPr id="26" name="Téglalap: szamárfül 25">
            <a:extLst>
              <a:ext uri="{FF2B5EF4-FFF2-40B4-BE49-F238E27FC236}">
                <a16:creationId xmlns:a16="http://schemas.microsoft.com/office/drawing/2014/main" id="{8992EFF7-BBC9-4573-BF65-8E01F3307C1B}"/>
              </a:ext>
            </a:extLst>
          </p:cNvPr>
          <p:cNvSpPr/>
          <p:nvPr/>
        </p:nvSpPr>
        <p:spPr>
          <a:xfrm>
            <a:off x="5654742"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statisztikai vagy valamilyen mutatószámként pedig oda lehetne tenni az (r2-őt, vagy a </a:t>
            </a:r>
            <a:r>
              <a:rPr lang="hu-HU" sz="1200" dirty="0" err="1">
                <a:latin typeface="Arial Nova Cond" panose="020B0506020202020204" pitchFamily="34" charset="0"/>
              </a:rPr>
              <a:t>sse</a:t>
            </a:r>
            <a:r>
              <a:rPr lang="hu-HU" sz="1200" dirty="0">
                <a:latin typeface="Arial Nova Cond" panose="020B0506020202020204" pitchFamily="34" charset="0"/>
              </a:rPr>
              <a:t>-t) amit nyilván csak az adott pontokra számolna ki az ember (adott pontpárokra), de </a:t>
            </a:r>
            <a:r>
              <a:rPr lang="hu-HU" sz="1200" dirty="0" err="1">
                <a:latin typeface="Arial Nova Cond" panose="020B0506020202020204" pitchFamily="34" charset="0"/>
              </a:rPr>
              <a:t>ponfelhőre</a:t>
            </a:r>
            <a:r>
              <a:rPr lang="hu-HU" sz="1200" dirty="0">
                <a:latin typeface="Arial Nova Cond" panose="020B0506020202020204" pitchFamily="34" charset="0"/>
              </a:rPr>
              <a:t> illesztett </a:t>
            </a:r>
            <a:r>
              <a:rPr lang="hu-HU" sz="1200" dirty="0" err="1">
                <a:latin typeface="Arial Nova Cond" panose="020B0506020202020204" pitchFamily="34" charset="0"/>
              </a:rPr>
              <a:t>surface-t</a:t>
            </a:r>
            <a:r>
              <a:rPr lang="hu-HU" sz="1200">
                <a:latin typeface="Arial Nova Cond" panose="020B0506020202020204" pitchFamily="34" charset="0"/>
              </a:rPr>
              <a:t> is </a:t>
            </a:r>
            <a:r>
              <a:rPr lang="hu-HU" sz="1200" dirty="0">
                <a:latin typeface="Arial Nova Cond" panose="020B0506020202020204" pitchFamily="34" charset="0"/>
              </a:rPr>
              <a:t>meg lehet csinálni (</a:t>
            </a:r>
            <a:r>
              <a:rPr lang="hu-HU" sz="1200" dirty="0" err="1">
                <a:latin typeface="Arial Nova Cond" panose="020B0506020202020204" pitchFamily="34" charset="0"/>
              </a:rPr>
              <a:t>ugy</a:t>
            </a:r>
            <a:r>
              <a:rPr lang="hu-HU" sz="1200" dirty="0">
                <a:latin typeface="Arial Nova Cond" panose="020B0506020202020204" pitchFamily="34" charset="0"/>
              </a:rPr>
              <a:t> hogy legyen egy 3D </a:t>
            </a:r>
            <a:r>
              <a:rPr lang="hu-HU" sz="1200" dirty="0" err="1">
                <a:latin typeface="Arial Nova Cond" panose="020B0506020202020204" pitchFamily="34" charset="0"/>
              </a:rPr>
              <a:t>scatter</a:t>
            </a:r>
            <a:r>
              <a:rPr lang="hu-HU" sz="1200" dirty="0">
                <a:latin typeface="Arial Nova Cond" panose="020B0506020202020204" pitchFamily="34" charset="0"/>
              </a:rPr>
              <a:t> és egy 3D </a:t>
            </a:r>
            <a:r>
              <a:rPr lang="hu-HU" sz="1200" dirty="0" err="1">
                <a:latin typeface="Arial Nova Cond" panose="020B0506020202020204" pitchFamily="34" charset="0"/>
              </a:rPr>
              <a:t>surface</a:t>
            </a:r>
            <a:r>
              <a:rPr lang="hu-HU" sz="1200" dirty="0">
                <a:latin typeface="Arial Nova Cond" panose="020B0506020202020204" pitchFamily="34" charset="0"/>
              </a:rPr>
              <a:t> egy </a:t>
            </a:r>
            <a:r>
              <a:rPr lang="hu-HU" sz="1200" dirty="0" err="1">
                <a:latin typeface="Arial Nova Cond" panose="020B0506020202020204" pitchFamily="34" charset="0"/>
              </a:rPr>
              <a:t>plotton</a:t>
            </a:r>
            <a:r>
              <a:rPr lang="hu-HU" sz="1200" dirty="0">
                <a:latin typeface="Arial Nova Cond" panose="020B0506020202020204" pitchFamily="34" charset="0"/>
              </a:rPr>
              <a:t>) (hogy mindenki </a:t>
            </a:r>
            <a:r>
              <a:rPr lang="hu-HU" sz="1200" dirty="0" err="1">
                <a:latin typeface="Arial Nova Cond" panose="020B0506020202020204" pitchFamily="34" charset="0"/>
              </a:rPr>
              <a:t>értese</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62537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xit" presetSubtype="0" fill="hold" grpId="1" nodeType="withEffect">
                                  <p:stCondLst>
                                    <p:cond delay="10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grpId="1" nodeType="withEffect">
                                  <p:stCondLst>
                                    <p:cond delay="10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grpId="1" nodeType="withEffect">
                                  <p:stCondLst>
                                    <p:cond delay="20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par>
                                <p:cTn id="42" presetID="10" presetClass="exit" presetSubtype="0" fill="hold" grpId="1" nodeType="withEffect">
                                  <p:stCondLst>
                                    <p:cond delay="20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childTnLst>
                          </p:cTn>
                        </p:par>
                        <p:par>
                          <p:cTn id="45" fill="hold">
                            <p:stCondLst>
                              <p:cond delay="700"/>
                            </p:stCondLst>
                            <p:childTnLst>
                              <p:par>
                                <p:cTn id="46" presetID="1" presetClass="mediacall" presetSubtype="0" fill="hold" nodeType="afterEffect">
                                  <p:stCondLst>
                                    <p:cond delay="0"/>
                                  </p:stCondLst>
                                  <p:childTnLst>
                                    <p:cmd type="call" cmd="playFrom(0.0)">
                                      <p:cBhvr>
                                        <p:cTn id="47" dur="87900" fill="hold"/>
                                        <p:tgtEl>
                                          <p:spTgt spid="4"/>
                                        </p:tgtEl>
                                      </p:cBhvr>
                                    </p:cmd>
                                  </p:childTnLst>
                                </p:cTn>
                              </p:par>
                              <p:par>
                                <p:cTn id="48" presetID="1" presetClass="mediacall" presetSubtype="0" fill="hold" nodeType="withEffect">
                                  <p:stCondLst>
                                    <p:cond delay="0"/>
                                  </p:stCondLst>
                                  <p:childTnLst>
                                    <p:cmd type="call" cmd="playFrom(0.0)">
                                      <p:cBhvr>
                                        <p:cTn id="49" dur="87900" fill="hold"/>
                                        <p:tgtEl>
                                          <p:spTgt spid="5"/>
                                        </p:tgtEl>
                                      </p:cBhvr>
                                    </p:cmd>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1" fill="hold" display="0">
                  <p:stCondLst>
                    <p:cond delay="indefinite"/>
                  </p:stCondLst>
                </p:cTn>
                <p:tgtEl>
                  <p:spTgt spid="4"/>
                </p:tgtEl>
              </p:cMediaNode>
            </p:video>
            <p:video>
              <p:cMediaNode vol="80000">
                <p:cTn id="82" fill="hold" display="0">
                  <p:stCondLst>
                    <p:cond delay="indefinite"/>
                  </p:stCondLst>
                </p:cTn>
                <p:tgtEl>
                  <p:spTgt spid="5"/>
                </p:tgtEl>
              </p:cMediaNode>
            </p:video>
          </p:childTnLst>
        </p:cTn>
      </p:par>
    </p:tnLst>
    <p:bldLst>
      <p:bldP spid="22" grpId="0" animBg="1"/>
      <p:bldP spid="22" grpId="1" animBg="1"/>
      <p:bldP spid="24" grpId="0" animBg="1"/>
      <p:bldP spid="24" grpId="1" animBg="1"/>
      <p:bldP spid="27" grpId="0" animBg="1"/>
      <p:bldP spid="30" grpId="0" animBg="1"/>
      <p:bldP spid="13" grpId="0" animBg="1"/>
      <p:bldP spid="13" grpId="1" animBg="1"/>
      <p:bldP spid="14" grpId="0" animBg="1"/>
      <p:bldP spid="14" grpId="1" animBg="1"/>
      <p:bldP spid="15" grpId="0" animBg="1"/>
      <p:bldP spid="15" grpId="1" animBg="1"/>
      <p:bldP spid="17" grpId="0" animBg="1"/>
      <p:bldP spid="17" grpId="1" animBg="1"/>
      <p:bldP spid="18" grpId="0" animBg="1"/>
      <p:bldP spid="20" grpId="0" animBg="1"/>
      <p:bldP spid="21"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498DA5E1-ECD0-4F38-AB4E-52D93FFA0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784" y="1493420"/>
            <a:ext cx="3968287" cy="3871161"/>
          </a:xfrm>
          <a:prstGeom prst="rect">
            <a:avLst/>
          </a:prstGeom>
        </p:spPr>
      </p:pic>
      <p:pic>
        <p:nvPicPr>
          <p:cNvPr id="11" name="Kép 10">
            <a:extLst>
              <a:ext uri="{FF2B5EF4-FFF2-40B4-BE49-F238E27FC236}">
                <a16:creationId xmlns:a16="http://schemas.microsoft.com/office/drawing/2014/main" id="{94F7EB1E-9427-481F-BC8C-9645FDA0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05" y="1493420"/>
            <a:ext cx="3968287" cy="3871161"/>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Gyakorlatilag,</a:t>
            </a:r>
            <a:r>
              <a:rPr lang="hu-HU" dirty="0">
                <a:solidFill>
                  <a:schemeClr val="tx1"/>
                </a:solidFill>
                <a:latin typeface="Calibri Light" panose="020F0302020204030204" pitchFamily="34" charset="0"/>
                <a:cs typeface="Calibri Light" panose="020F0302020204030204" pitchFamily="34" charset="0"/>
              </a:rPr>
              <a:t> a neurális hálónak az a feladata, hogy megtanulja az f(</a:t>
            </a:r>
            <a:r>
              <a:rPr lang="hu-HU" dirty="0" err="1">
                <a:solidFill>
                  <a:schemeClr val="tx1"/>
                </a:solidFill>
                <a:latin typeface="Calibri Light" panose="020F0302020204030204" pitchFamily="34" charset="0"/>
                <a:cs typeface="Calibri Light" panose="020F0302020204030204" pitchFamily="34" charset="0"/>
              </a:rPr>
              <a:t>sL,sR,sC</a:t>
            </a:r>
            <a:r>
              <a:rPr lang="hu-HU" dirty="0">
                <a:solidFill>
                  <a:schemeClr val="tx1"/>
                </a:solidFill>
                <a:latin typeface="Calibri Light" panose="020F0302020204030204" pitchFamily="34" charset="0"/>
                <a:cs typeface="Calibri Light" panose="020F0302020204030204" pitchFamily="34" charset="0"/>
              </a:rPr>
              <a:t>) = z kapcsolatot és ezt a kapcsolatot próbáltam itt alacsonyabb dimenziószámban bemutatni.</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487500"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legutolsó méréshez tartozó értéket mutatják. (</a:t>
            </a:r>
            <a:r>
              <a:rPr lang="hu-HU" sz="1000" dirty="0">
                <a:solidFill>
                  <a:srgbClr val="E6AF00"/>
                </a:solidFill>
                <a:latin typeface="Arial" panose="020B0604020202020204" pitchFamily="34" charset="0"/>
                <a:cs typeface="Arial" panose="020B0604020202020204" pitchFamily="34" charset="0"/>
              </a:rPr>
              <a:t>sárga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a:t>
            </a:r>
            <a:r>
              <a:rPr lang="hu-HU" sz="1000" dirty="0">
                <a:solidFill>
                  <a:schemeClr val="accent1">
                    <a:lumMod val="75000"/>
                  </a:schemeClr>
                </a:solidFill>
                <a:latin typeface="Arial" panose="020B0604020202020204" pitchFamily="34" charset="0"/>
                <a:cs typeface="Arial" panose="020B0604020202020204" pitchFamily="34" charset="0"/>
              </a:rPr>
              <a:t>kék</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 </a:t>
            </a:r>
            <a:r>
              <a:rPr lang="hu-HU" sz="1000" dirty="0">
                <a:solidFill>
                  <a:srgbClr val="009644"/>
                </a:solidFill>
                <a:latin typeface="Arial" panose="020B0604020202020204" pitchFamily="34" charset="0"/>
                <a:cs typeface="Arial" panose="020B0604020202020204" pitchFamily="34" charset="0"/>
              </a:rPr>
              <a:t>zöld</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y_distance</a:t>
            </a:r>
            <a:r>
              <a:rPr lang="hu-HU" sz="1000" dirty="0">
                <a:solidFill>
                  <a:schemeClr val="tx1"/>
                </a:solidFill>
                <a:latin typeface="Arial" panose="020B0604020202020204" pitchFamily="34" charset="0"/>
                <a:cs typeface="Arial" panose="020B0604020202020204" pitchFamily="34" charset="0"/>
              </a:rPr>
              <a:t>)</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75873"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ábrán a színes vonalak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jelzi a kék az időben távolabbi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 sárga az időben közelebbi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állapotot jelöli.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színkódolás ez esetben az időt</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Annyi látszik,</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Hogy ez nem lesz egy egyszerű feladat.</a:t>
            </a:r>
          </a:p>
        </p:txBody>
      </p:sp>
      <p:sp>
        <p:nvSpPr>
          <p:cNvPr id="14" name="Szöveg helye 14">
            <a:extLst>
              <a:ext uri="{FF2B5EF4-FFF2-40B4-BE49-F238E27FC236}">
                <a16:creationId xmlns:a16="http://schemas.microsoft.com/office/drawing/2014/main" id="{CEF90955-35E5-4500-861B-07C35D59DB28}"/>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két statikus ábra ugyan annak a futásnak a teljes eredményét mutatja | picit másféleképen ezért van belőle kettő</a:t>
            </a:r>
          </a:p>
        </p:txBody>
      </p:sp>
      <p:sp>
        <p:nvSpPr>
          <p:cNvPr id="15" name="Szöveg helye 14">
            <a:extLst>
              <a:ext uri="{FF2B5EF4-FFF2-40B4-BE49-F238E27FC236}">
                <a16:creationId xmlns:a16="http://schemas.microsoft.com/office/drawing/2014/main" id="{C0D68057-4C4B-4E4A-80D4-B87DBE7F3399}"/>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tulajdonképen ez csak egy vizualizációs eszköz | mint később látni fogjuk, itt a jobb és a bal szenzor értékeinek függvényében ábrázoltam a középpontól való távolságot a függőleges tengelyen. A középső szenzor értékeit nem tettem fel az ábrára, mert a 4Dimenziót már nem tudtam volna ábrázolni.</a:t>
            </a:r>
          </a:p>
        </p:txBody>
      </p:sp>
    </p:spTree>
    <p:extLst>
      <p:ext uri="{BB962C8B-B14F-4D97-AF65-F5344CB8AC3E}">
        <p14:creationId xmlns:p14="http://schemas.microsoft.com/office/powerpoint/2010/main" val="79721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5B446CE1-F4E9-4BFE-A2E5-0796C7BAD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480" y="1299862"/>
            <a:ext cx="4365116" cy="4258277"/>
          </a:xfrm>
          <a:prstGeom prst="rect">
            <a:avLst/>
          </a:prstGeom>
        </p:spPr>
      </p:pic>
      <p:pic>
        <p:nvPicPr>
          <p:cNvPr id="17" name="Kép 16">
            <a:extLst>
              <a:ext uri="{FF2B5EF4-FFF2-40B4-BE49-F238E27FC236}">
                <a16:creationId xmlns:a16="http://schemas.microsoft.com/office/drawing/2014/main" id="{35F3F375-E0C0-4DE8-BF07-83B8C7DF8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15" y="1299862"/>
            <a:ext cx="4365116" cy="425827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Gyakorlatilag,</a:t>
            </a:r>
            <a:r>
              <a:rPr lang="hu-HU" dirty="0">
                <a:solidFill>
                  <a:schemeClr val="tx1"/>
                </a:solidFill>
                <a:latin typeface="Calibri Light" panose="020F0302020204030204" pitchFamily="34" charset="0"/>
                <a:cs typeface="Calibri Light" panose="020F0302020204030204" pitchFamily="34" charset="0"/>
              </a:rPr>
              <a:t> a neurális hálónak az a feladata, hogy megtanulja az f(</a:t>
            </a:r>
            <a:r>
              <a:rPr lang="hu-HU" dirty="0" err="1">
                <a:solidFill>
                  <a:schemeClr val="tx1"/>
                </a:solidFill>
                <a:latin typeface="Calibri Light" panose="020F0302020204030204" pitchFamily="34" charset="0"/>
                <a:cs typeface="Calibri Light" panose="020F0302020204030204" pitchFamily="34" charset="0"/>
              </a:rPr>
              <a:t>sL,sR,sC</a:t>
            </a:r>
            <a:r>
              <a:rPr lang="hu-HU" dirty="0">
                <a:solidFill>
                  <a:schemeClr val="tx1"/>
                </a:solidFill>
                <a:latin typeface="Calibri Light" panose="020F0302020204030204" pitchFamily="34" charset="0"/>
                <a:cs typeface="Calibri Light" panose="020F0302020204030204" pitchFamily="34" charset="0"/>
              </a:rPr>
              <a:t>) = z kapcsolatot és ezt a kapcsolatot próbáltam itt alacsonyabb dimenziószámban bemutatni.</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487500"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legutolsó méréshez tartozó értéket mutatják. (</a:t>
            </a:r>
            <a:r>
              <a:rPr lang="hu-HU" sz="1000" dirty="0">
                <a:solidFill>
                  <a:srgbClr val="E6AF00"/>
                </a:solidFill>
                <a:latin typeface="Arial" panose="020B0604020202020204" pitchFamily="34" charset="0"/>
                <a:cs typeface="Arial" panose="020B0604020202020204" pitchFamily="34" charset="0"/>
              </a:rPr>
              <a:t>sárga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sensor_right</a:t>
            </a:r>
            <a:r>
              <a:rPr lang="hu-HU" sz="1000" dirty="0">
                <a:solidFill>
                  <a:schemeClr val="tx1"/>
                </a:solidFill>
                <a:latin typeface="Arial" panose="020B0604020202020204" pitchFamily="34" charset="0"/>
                <a:cs typeface="Arial" panose="020B0604020202020204" pitchFamily="34" charset="0"/>
              </a:rPr>
              <a:t>, </a:t>
            </a:r>
            <a:r>
              <a:rPr lang="hu-HU" sz="1000" dirty="0">
                <a:solidFill>
                  <a:schemeClr val="accent1">
                    <a:lumMod val="75000"/>
                  </a:schemeClr>
                </a:solidFill>
                <a:latin typeface="Arial" panose="020B0604020202020204" pitchFamily="34" charset="0"/>
                <a:cs typeface="Arial" panose="020B0604020202020204" pitchFamily="34" charset="0"/>
              </a:rPr>
              <a:t>kék</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y_distance</a:t>
            </a:r>
            <a:r>
              <a:rPr lang="hu-HU" sz="1000" dirty="0">
                <a:solidFill>
                  <a:schemeClr val="tx1"/>
                </a:solidFill>
                <a:latin typeface="Arial" panose="020B0604020202020204" pitchFamily="34" charset="0"/>
                <a:cs typeface="Arial" panose="020B0604020202020204" pitchFamily="34" charset="0"/>
              </a:rPr>
              <a:t>, </a:t>
            </a:r>
            <a:r>
              <a:rPr lang="hu-HU" sz="1000" dirty="0">
                <a:solidFill>
                  <a:srgbClr val="009644"/>
                </a:solidFill>
                <a:latin typeface="Arial" panose="020B0604020202020204" pitchFamily="34" charset="0"/>
                <a:cs typeface="Arial" panose="020B0604020202020204" pitchFamily="34" charset="0"/>
              </a:rPr>
              <a:t>zöld</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sensor_left</a:t>
            </a:r>
            <a:r>
              <a:rPr lang="hu-HU" sz="1000" dirty="0">
                <a:solidFill>
                  <a:schemeClr val="tx1"/>
                </a:solidFill>
                <a:latin typeface="Arial" panose="020B0604020202020204" pitchFamily="34" charset="0"/>
                <a:cs typeface="Arial" panose="020B0604020202020204" pitchFamily="34" charset="0"/>
              </a:rPr>
              <a:t>)</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75873"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ábrán a színes vonalak</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360839" y="348207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Ugyan ez</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egy picit más szögben</a:t>
            </a:r>
          </a:p>
        </p:txBody>
      </p:sp>
      <p:sp>
        <p:nvSpPr>
          <p:cNvPr id="14" name="Szöveg helye 14">
            <a:extLst>
              <a:ext uri="{FF2B5EF4-FFF2-40B4-BE49-F238E27FC236}">
                <a16:creationId xmlns:a16="http://schemas.microsoft.com/office/drawing/2014/main" id="{CEF90955-35E5-4500-861B-07C35D59DB28}"/>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két statikus ábra ugyan annak a futásnak a teljes eredményét mutatja | picit másféleképen ezért van belőle kettő</a:t>
            </a:r>
          </a:p>
        </p:txBody>
      </p:sp>
      <p:sp>
        <p:nvSpPr>
          <p:cNvPr id="15" name="Szöveg helye 14">
            <a:extLst>
              <a:ext uri="{FF2B5EF4-FFF2-40B4-BE49-F238E27FC236}">
                <a16:creationId xmlns:a16="http://schemas.microsoft.com/office/drawing/2014/main" id="{C0D68057-4C4B-4E4A-80D4-B87DBE7F3399}"/>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tulajdonképen ez csak egy vizualizációs eszköz | mint később látni fogjuk, itt a jobb és a bal szenzor értékeinek függvényében ábrázoltam a középpontól való távolságot a függőleges tengelyen. A középső szenzor értékeit nem tettem fel az ábrára, mert a 4Dimenziót már nem tudtam volna ábrázolni.</a:t>
            </a:r>
          </a:p>
        </p:txBody>
      </p:sp>
      <p:sp>
        <p:nvSpPr>
          <p:cNvPr id="18" name="Szabadkézi sokszög: alakzat 17">
            <a:extLst>
              <a:ext uri="{FF2B5EF4-FFF2-40B4-BE49-F238E27FC236}">
                <a16:creationId xmlns:a16="http://schemas.microsoft.com/office/drawing/2014/main" id="{8576EF8E-ED31-40AE-A0C2-EBE386397A0A}"/>
              </a:ext>
            </a:extLst>
          </p:cNvPr>
          <p:cNvSpPr/>
          <p:nvPr/>
        </p:nvSpPr>
        <p:spPr>
          <a:xfrm>
            <a:off x="5514624" y="453550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ugyan az, mint </a:t>
            </a:r>
            <a:r>
              <a:rPr lang="hu-HU" sz="1000">
                <a:solidFill>
                  <a:prstClr val="black"/>
                </a:solidFill>
                <a:latin typeface="Arial" panose="020B0604020202020204" pitchFamily="34" charset="0"/>
                <a:cs typeface="Arial" panose="020B0604020202020204" pitchFamily="34" charset="0"/>
              </a:rPr>
              <a:t>a bal </a:t>
            </a:r>
            <a:r>
              <a:rPr lang="hu-HU" sz="1000" dirty="0">
                <a:solidFill>
                  <a:prstClr val="black"/>
                </a:solidFill>
                <a:latin typeface="Arial" panose="020B0604020202020204" pitchFamily="34" charset="0"/>
                <a:cs typeface="Arial" panose="020B0604020202020204" pitchFamily="34" charset="0"/>
              </a:rPr>
              <a:t>csak nagyobb nagyításban, így jobban elkülönültek egymástól az egyes pontok. </a:t>
            </a:r>
            <a:endParaRPr lang="hu-HU" dirty="0"/>
          </a:p>
        </p:txBody>
      </p:sp>
      <p:sp>
        <p:nvSpPr>
          <p:cNvPr id="19" name="Szabadkézi sokszög: alakzat 18">
            <a:extLst>
              <a:ext uri="{FF2B5EF4-FFF2-40B4-BE49-F238E27FC236}">
                <a16:creationId xmlns:a16="http://schemas.microsoft.com/office/drawing/2014/main" id="{1E124626-48FE-43B7-9386-A6FE8D24691B}"/>
              </a:ext>
            </a:extLst>
          </p:cNvPr>
          <p:cNvSpPr/>
          <p:nvPr/>
        </p:nvSpPr>
        <p:spPr>
          <a:xfrm>
            <a:off x="5514624" y="453550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ábra</a:t>
            </a:r>
          </a:p>
        </p:txBody>
      </p:sp>
      <p:sp>
        <p:nvSpPr>
          <p:cNvPr id="21" name="Téglalap: szamárfül 20">
            <a:extLst>
              <a:ext uri="{FF2B5EF4-FFF2-40B4-BE49-F238E27FC236}">
                <a16:creationId xmlns:a16="http://schemas.microsoft.com/office/drawing/2014/main" id="{7058F863-E8C4-449C-A84C-2C7052370255}"/>
              </a:ext>
            </a:extLst>
          </p:cNvPr>
          <p:cNvSpPr/>
          <p:nvPr/>
        </p:nvSpPr>
        <p:spPr>
          <a:xfrm>
            <a:off x="360839" y="17501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Az azonos színű vonalak színe nem</a:t>
            </a:r>
            <a:br>
              <a:rPr lang="hu-HU" sz="1200" dirty="0">
                <a:solidFill>
                  <a:schemeClr val="bg1"/>
                </a:solidFill>
                <a:latin typeface="Arial Nova Cond" panose="020B0506020202020204" pitchFamily="34" charset="0"/>
              </a:rPr>
            </a:br>
            <a:r>
              <a:rPr lang="hu-HU" sz="1200" dirty="0">
                <a:solidFill>
                  <a:schemeClr val="bg1"/>
                </a:solidFill>
                <a:latin typeface="Arial Nova Cond" panose="020B0506020202020204" pitchFamily="34" charset="0"/>
              </a:rPr>
              <a:t>jó (ha van időm átírom őket)</a:t>
            </a:r>
          </a:p>
        </p:txBody>
      </p:sp>
    </p:spTree>
    <p:extLst>
      <p:ext uri="{BB962C8B-B14F-4D97-AF65-F5344CB8AC3E}">
        <p14:creationId xmlns:p14="http://schemas.microsoft.com/office/powerpoint/2010/main" val="301625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ani_state_space_discover_new_plotter_LeftRightYDistance_3D_v5">
            <a:hlinkClick r:id="" action="ppaction://media"/>
            <a:extLst>
              <a:ext uri="{FF2B5EF4-FFF2-40B4-BE49-F238E27FC236}">
                <a16:creationId xmlns:a16="http://schemas.microsoft.com/office/drawing/2014/main" id="{CFA37979-2CEE-4A9C-AA73-8135CEC448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302" y="1162161"/>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4" name="Szöveg helye 14">
            <a:extLst>
              <a:ext uri="{FF2B5EF4-FFF2-40B4-BE49-F238E27FC236}">
                <a16:creationId xmlns:a16="http://schemas.microsoft.com/office/drawing/2014/main" id="{DDA7699D-BFD6-46C9-992B-DF7E65C4801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rövid animáció a pályán való haladás első pár lépést mutatja a szenzorok és a </a:t>
            </a:r>
            <a:r>
              <a:rPr lang="hu-HU" dirty="0" err="1">
                <a:solidFill>
                  <a:schemeClr val="tx1"/>
                </a:solidFill>
                <a:latin typeface="Calibri Light" panose="020F0302020204030204" pitchFamily="34" charset="0"/>
                <a:cs typeface="Calibri Light" panose="020F0302020204030204" pitchFamily="34" charset="0"/>
              </a:rPr>
              <a:t>középpontol</a:t>
            </a:r>
            <a:r>
              <a:rPr lang="hu-HU" dirty="0">
                <a:solidFill>
                  <a:schemeClr val="tx1"/>
                </a:solidFill>
                <a:latin typeface="Calibri Light" panose="020F0302020204030204" pitchFamily="34" charset="0"/>
                <a:cs typeface="Calibri Light" panose="020F0302020204030204" pitchFamily="34" charset="0"/>
              </a:rPr>
              <a:t> való távolság tükrében.</a:t>
            </a:r>
          </a:p>
        </p:txBody>
      </p:sp>
      <p:sp>
        <p:nvSpPr>
          <p:cNvPr id="15" name="Szöveg helye 14">
            <a:extLst>
              <a:ext uri="{FF2B5EF4-FFF2-40B4-BE49-F238E27FC236}">
                <a16:creationId xmlns:a16="http://schemas.microsoft.com/office/drawing/2014/main" id="{5EFE8579-C204-4564-860E-1EE4AD7763E0}"/>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itt csak a futás első pár lépését </a:t>
            </a:r>
            <a:r>
              <a:rPr lang="hu-HU" dirty="0" err="1">
                <a:solidFill>
                  <a:schemeClr val="tx1"/>
                </a:solidFill>
                <a:latin typeface="Calibri Light" panose="020F0302020204030204" pitchFamily="34" charset="0"/>
                <a:cs typeface="Calibri Light" panose="020F0302020204030204" pitchFamily="34" charset="0"/>
              </a:rPr>
              <a:t>rendereltem</a:t>
            </a:r>
            <a:r>
              <a:rPr lang="hu-HU" dirty="0">
                <a:solidFill>
                  <a:schemeClr val="tx1"/>
                </a:solidFill>
                <a:latin typeface="Calibri Light" panose="020F0302020204030204" pitchFamily="34" charset="0"/>
                <a:cs typeface="Calibri Light" panose="020F0302020204030204" pitchFamily="34" charset="0"/>
              </a:rPr>
              <a:t> ki ráadásul nincs rajta az #i (iteráció) számozása, ezért nem lehet érteni, hogy mi van az ábrán. | Gyakorlatilag folyamatában akartam bemutatni, hogyan alakultak ki az előző dián látható ábrák.</a:t>
            </a:r>
          </a:p>
        </p:txBody>
      </p:sp>
      <p:sp>
        <p:nvSpPr>
          <p:cNvPr id="17" name="Szabadkézi sokszög: alakzat 16">
            <a:extLst>
              <a:ext uri="{FF2B5EF4-FFF2-40B4-BE49-F238E27FC236}">
                <a16:creationId xmlns:a16="http://schemas.microsoft.com/office/drawing/2014/main" id="{A136483A-609A-487A-B14B-E96228C6F61B}"/>
              </a:ext>
            </a:extLst>
          </p:cNvPr>
          <p:cNvSpPr/>
          <p:nvPr/>
        </p:nvSpPr>
        <p:spPr>
          <a:xfrm>
            <a:off x="5195541" y="306541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új adatokat (adat vektorokat) amelyek alapján mindig módosít egy picit a saját súlymátrixán</a:t>
            </a:r>
          </a:p>
        </p:txBody>
      </p:sp>
      <p:sp>
        <p:nvSpPr>
          <p:cNvPr id="18" name="Szabadkézi sokszög: alakzat 17">
            <a:extLst>
              <a:ext uri="{FF2B5EF4-FFF2-40B4-BE49-F238E27FC236}">
                <a16:creationId xmlns:a16="http://schemas.microsoft.com/office/drawing/2014/main" id="{551210C2-7AA7-49B6-8FD9-32DF6FC40588}"/>
              </a:ext>
            </a:extLst>
          </p:cNvPr>
          <p:cNvSpPr/>
          <p:nvPr/>
        </p:nvSpPr>
        <p:spPr>
          <a:xfrm>
            <a:off x="5283914" y="306446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Ilyen ütemben kapja a Neurális Háló</a:t>
            </a:r>
          </a:p>
        </p:txBody>
      </p:sp>
      <p:sp>
        <p:nvSpPr>
          <p:cNvPr id="20" name="Szabadkézi sokszög: alakzat 19">
            <a:extLst>
              <a:ext uri="{FF2B5EF4-FFF2-40B4-BE49-F238E27FC236}">
                <a16:creationId xmlns:a16="http://schemas.microsoft.com/office/drawing/2014/main" id="{6167EC95-2472-4869-B61A-4AA5C405C87A}"/>
              </a:ext>
            </a:extLst>
          </p:cNvPr>
          <p:cNvSpPr/>
          <p:nvPr/>
        </p:nvSpPr>
        <p:spPr>
          <a:xfrm>
            <a:off x="5283914" y="4370557"/>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Hogy a becslése minél pontosabb legyen.</a:t>
            </a:r>
            <a:endParaRPr lang="hu-HU" dirty="0"/>
          </a:p>
        </p:txBody>
      </p:sp>
      <p:sp>
        <p:nvSpPr>
          <p:cNvPr id="21" name="Szabadkézi sokszög: alakzat 20">
            <a:extLst>
              <a:ext uri="{FF2B5EF4-FFF2-40B4-BE49-F238E27FC236}">
                <a16:creationId xmlns:a16="http://schemas.microsoft.com/office/drawing/2014/main" id="{F2F7D3FC-0B7A-4AE6-837B-6E3C20AA1E90}"/>
              </a:ext>
            </a:extLst>
          </p:cNvPr>
          <p:cNvSpPr/>
          <p:nvPr/>
        </p:nvSpPr>
        <p:spPr>
          <a:xfrm>
            <a:off x="5283914" y="437055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Annak érdekében,</a:t>
            </a:r>
          </a:p>
        </p:txBody>
      </p:sp>
      <p:sp>
        <p:nvSpPr>
          <p:cNvPr id="12" name="Téglalap: szamárfül 11">
            <a:extLst>
              <a:ext uri="{FF2B5EF4-FFF2-40B4-BE49-F238E27FC236}">
                <a16:creationId xmlns:a16="http://schemas.microsoft.com/office/drawing/2014/main" id="{E7174BEE-5609-40EF-9C0B-87ED82BC4DCE}"/>
              </a:ext>
            </a:extLst>
          </p:cNvPr>
          <p:cNvSpPr/>
          <p:nvPr/>
        </p:nvSpPr>
        <p:spPr>
          <a:xfrm>
            <a:off x="7965558"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Ide jön egy animáció ahol x = idő, y = </a:t>
            </a:r>
            <a:r>
              <a:rPr lang="hu-HU" sz="1200" dirty="0" err="1">
                <a:latin typeface="Arial Nova Cond" panose="020B0506020202020204" pitchFamily="34" charset="0"/>
              </a:rPr>
              <a:t>value</a:t>
            </a:r>
            <a:r>
              <a:rPr lang="hu-HU" sz="1200" dirty="0">
                <a:latin typeface="Arial Nova Cond" panose="020B0506020202020204" pitchFamily="34" charset="0"/>
              </a:rPr>
              <a:t> (</a:t>
            </a:r>
            <a:r>
              <a:rPr lang="hu-HU" sz="1200" dirty="0" err="1">
                <a:latin typeface="Arial Nova Cond" panose="020B0506020202020204" pitchFamily="34" charset="0"/>
              </a:rPr>
              <a:t>sensors</a:t>
            </a:r>
            <a:r>
              <a:rPr lang="hu-HU" sz="1200" dirty="0">
                <a:latin typeface="Arial Nova Cond" panose="020B0506020202020204" pitchFamily="34" charset="0"/>
              </a:rPr>
              <a:t>, </a:t>
            </a:r>
            <a:r>
              <a:rPr lang="hu-HU" sz="1200" dirty="0" err="1">
                <a:latin typeface="Arial Nova Cond" panose="020B0506020202020204" pitchFamily="34" charset="0"/>
              </a:rPr>
              <a:t>y_distance</a:t>
            </a:r>
            <a:r>
              <a:rPr lang="hu-HU" sz="1200" dirty="0">
                <a:latin typeface="Arial Nova Cond" panose="020B0506020202020204" pitchFamily="34" charset="0"/>
              </a:rPr>
              <a:t>)</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Fontos, hogy a színek stimmeljenek a másik ábrával</a:t>
            </a:r>
          </a:p>
        </p:txBody>
      </p:sp>
      <p:sp>
        <p:nvSpPr>
          <p:cNvPr id="16" name="Téglalap: szamárfül 15">
            <a:extLst>
              <a:ext uri="{FF2B5EF4-FFF2-40B4-BE49-F238E27FC236}">
                <a16:creationId xmlns:a16="http://schemas.microsoft.com/office/drawing/2014/main" id="{86CBEDB4-7F02-4D7F-A677-A9E14BD5D3D6}"/>
              </a:ext>
            </a:extLst>
          </p:cNvPr>
          <p:cNvSpPr/>
          <p:nvPr/>
        </p:nvSpPr>
        <p:spPr>
          <a:xfrm>
            <a:off x="7965558" y="3772018"/>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Pluszban ide kell még rakni a </a:t>
            </a:r>
            <a:r>
              <a:rPr lang="hu-HU" sz="1200" dirty="0" err="1">
                <a:latin typeface="Arial Nova Cond" panose="020B0506020202020204" pitchFamily="34" charset="0"/>
              </a:rPr>
              <a:t>history</a:t>
            </a:r>
            <a:r>
              <a:rPr lang="hu-HU" sz="1200" dirty="0">
                <a:latin typeface="Arial Nova Cond" panose="020B0506020202020204" pitchFamily="34" charset="0"/>
              </a:rPr>
              <a:t> </a:t>
            </a:r>
            <a:r>
              <a:rPr lang="hu-HU" sz="1200" dirty="0" err="1">
                <a:latin typeface="Arial Nova Cond" panose="020B0506020202020204" pitchFamily="34" charset="0"/>
              </a:rPr>
              <a:t>ani</a:t>
            </a:r>
            <a:r>
              <a:rPr lang="hu-HU" sz="1200" dirty="0">
                <a:latin typeface="Arial Nova Cond" panose="020B0506020202020204" pitchFamily="34" charset="0"/>
              </a:rPr>
              <a:t> első pár </a:t>
            </a:r>
            <a:r>
              <a:rPr lang="hu-HU" sz="1200" dirty="0" err="1">
                <a:latin typeface="Arial Nova Cond" panose="020B0506020202020204" pitchFamily="34" charset="0"/>
              </a:rPr>
              <a:t>framejeből</a:t>
            </a:r>
            <a:r>
              <a:rPr lang="hu-HU" sz="1200" dirty="0">
                <a:latin typeface="Arial Nova Cond" panose="020B0506020202020204" pitchFamily="34" charset="0"/>
              </a:rPr>
              <a:t> készült animációt nagy nagyitásban és úgy, hogy a szenzorok </a:t>
            </a:r>
            <a:r>
              <a:rPr lang="hu-HU" sz="1200" dirty="0" err="1">
                <a:latin typeface="Arial Nova Cond" panose="020B0506020202020204" pitchFamily="34" charset="0"/>
              </a:rPr>
              <a:t>szine</a:t>
            </a:r>
            <a:r>
              <a:rPr lang="hu-HU" sz="1200" dirty="0">
                <a:latin typeface="Arial Nova Cond" panose="020B0506020202020204" pitchFamily="34" charset="0"/>
              </a:rPr>
              <a:t> </a:t>
            </a:r>
            <a:r>
              <a:rPr lang="hu-HU" sz="1200" dirty="0" err="1">
                <a:latin typeface="Arial Nova Cond" panose="020B0506020202020204" pitchFamily="34" charset="0"/>
              </a:rPr>
              <a:t>azons</a:t>
            </a:r>
            <a:r>
              <a:rPr lang="hu-HU" sz="1200" dirty="0">
                <a:latin typeface="Arial Nova Cond" panose="020B0506020202020204" pitchFamily="34" charset="0"/>
              </a:rPr>
              <a:t> legyen.</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22F600C7-3174-4EB6-B87C-03A615D0ECB3}"/>
              </a:ext>
            </a:extLst>
          </p:cNvPr>
          <p:cNvSpPr/>
          <p:nvPr/>
        </p:nvSpPr>
        <p:spPr>
          <a:xfrm>
            <a:off x="5006337" y="855757"/>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Ja és ami a legfontosabb ugyan ide betenni azt az ábrát amit egyszer már megcsináltam amikor a </a:t>
            </a:r>
            <a:r>
              <a:rPr lang="hu-HU" sz="1200" dirty="0" err="1">
                <a:latin typeface="Arial Nova Cond" panose="020B0506020202020204" pitchFamily="34" charset="0"/>
              </a:rPr>
              <a:t>sinusz</a:t>
            </a:r>
            <a:r>
              <a:rPr lang="hu-HU" sz="1200" dirty="0">
                <a:latin typeface="Arial Nova Cond" panose="020B0506020202020204" pitchFamily="34" charset="0"/>
              </a:rPr>
              <a:t> görbét becsültem online módon, a hibával együtt ábrázolva, de most úgy kéne, hogy a </a:t>
            </a:r>
            <a:r>
              <a:rPr lang="hu-HU" sz="1200" dirty="0" err="1">
                <a:latin typeface="Arial Nova Cond" panose="020B0506020202020204" pitchFamily="34" charset="0"/>
              </a:rPr>
              <a:t>self.sensor_left</a:t>
            </a:r>
            <a:r>
              <a:rPr lang="hu-HU" sz="1200" dirty="0">
                <a:latin typeface="Arial Nova Cond" panose="020B0506020202020204" pitchFamily="34" charset="0"/>
              </a:rPr>
              <a:t> van a jobb tengelyen a függőlegesen meg az </a:t>
            </a:r>
            <a:r>
              <a:rPr lang="hu-HU" sz="1200" dirty="0" err="1">
                <a:latin typeface="Arial Nova Cond" panose="020B0506020202020204" pitchFamily="34" charset="0"/>
              </a:rPr>
              <a:t>y_distance</a:t>
            </a:r>
            <a:r>
              <a:rPr lang="hu-HU" sz="1200" dirty="0">
                <a:latin typeface="Arial Nova Cond" panose="020B0506020202020204" pitchFamily="34" charset="0"/>
              </a:rPr>
              <a:t> és a hozzá tartozó </a:t>
            </a:r>
            <a:r>
              <a:rPr lang="hu-HU" sz="1200">
                <a:latin typeface="Arial Nova Cond" panose="020B0506020202020204" pitchFamily="34" charset="0"/>
              </a:rPr>
              <a:t>neurális hálós becslés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8721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4"/>
                </p:tgtEl>
              </p:cMediaNode>
            </p:video>
            <p:seq concurrent="1" nextAc="seek">
              <p:cTn id="44" restart="whenNotActive" fill="hold" evtFilter="cancelBubble" nodeType="interactiveSeq">
                <p:stCondLst>
                  <p:cond evt="onClick" delay="0">
                    <p:tgtEl>
                      <p:spTgt spid="4"/>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4"/>
                                        </p:tgtEl>
                                      </p:cBhvr>
                                    </p:cmd>
                                  </p:childTnLst>
                                </p:cTn>
                              </p:par>
                            </p:childTnLst>
                          </p:cTn>
                        </p:par>
                      </p:childTnLst>
                    </p:cTn>
                  </p:par>
                </p:childTnLst>
              </p:cTn>
              <p:nextCondLst>
                <p:cond evt="onClick" delay="0">
                  <p:tgtEl>
                    <p:spTgt spid="4"/>
                  </p:tgtEl>
                </p:cond>
              </p:nextCondLst>
            </p:seq>
          </p:childTnLst>
        </p:cTn>
      </p:par>
    </p:tnLst>
    <p:bldLst>
      <p:bldP spid="13" grpId="0" animBg="1"/>
      <p:bldP spid="17" grpId="0" animBg="1"/>
      <p:bldP spid="18" grpId="0" animBg="1"/>
      <p:bldP spid="20" grpId="0" animBg="1"/>
      <p:bldP spid="21" grpId="0" animBg="1"/>
      <p:bldP spid="12" grpId="0" animBg="1"/>
      <p:bldP spid="16"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
            <a:hlinkClick r:id="" action="ppaction://media"/>
            <a:extLst>
              <a:ext uri="{FF2B5EF4-FFF2-40B4-BE49-F238E27FC236}">
                <a16:creationId xmlns:a16="http://schemas.microsoft.com/office/drawing/2014/main" id="{C16ED8B1-AE7E-4DE6-AC4F-86CBA251E8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Ezen,</a:t>
            </a:r>
            <a:r>
              <a:rPr lang="hu-HU" dirty="0">
                <a:solidFill>
                  <a:schemeClr val="tx1"/>
                </a:solidFill>
                <a:latin typeface="Calibri Light" panose="020F0302020204030204" pitchFamily="34" charset="0"/>
                <a:cs typeface="Calibri Light" panose="020F0302020204030204" pitchFamily="34" charset="0"/>
              </a:rPr>
              <a:t> az animáción a három ábrázolási mód közötti kapcsolatot próbálom meg bemutatni.</a:t>
            </a:r>
          </a:p>
        </p:txBody>
      </p:sp>
      <p:sp>
        <p:nvSpPr>
          <p:cNvPr id="20" name="Szabadkézi sokszög: alakzat 19">
            <a:extLst>
              <a:ext uri="{FF2B5EF4-FFF2-40B4-BE49-F238E27FC236}">
                <a16:creationId xmlns:a16="http://schemas.microsoft.com/office/drawing/2014/main" id="{6167EC95-2472-4869-B61A-4AA5C405C87A}"/>
              </a:ext>
            </a:extLst>
          </p:cNvPr>
          <p:cNvSpPr/>
          <p:nvPr/>
        </p:nvSpPr>
        <p:spPr>
          <a:xfrm>
            <a:off x="4153433" y="42499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értéke hirtelen ugrott egy nagyság-rendet.</a:t>
            </a:r>
            <a:endParaRPr lang="hu-HU" dirty="0"/>
          </a:p>
        </p:txBody>
      </p:sp>
      <p:sp>
        <p:nvSpPr>
          <p:cNvPr id="21" name="Szabadkézi sokszög: alakzat 20">
            <a:extLst>
              <a:ext uri="{FF2B5EF4-FFF2-40B4-BE49-F238E27FC236}">
                <a16:creationId xmlns:a16="http://schemas.microsoft.com/office/drawing/2014/main" id="{F2F7D3FC-0B7A-4AE6-837B-6E3C20AA1E90}"/>
              </a:ext>
            </a:extLst>
          </p:cNvPr>
          <p:cNvSpPr/>
          <p:nvPr/>
        </p:nvSpPr>
        <p:spPr>
          <a:xfrm>
            <a:off x="4153433" y="42499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szenzor</a:t>
            </a:r>
          </a:p>
        </p:txBody>
      </p:sp>
      <p:sp>
        <p:nvSpPr>
          <p:cNvPr id="22" name="Szabadkézi sokszög: alakzat 21">
            <a:extLst>
              <a:ext uri="{FF2B5EF4-FFF2-40B4-BE49-F238E27FC236}">
                <a16:creationId xmlns:a16="http://schemas.microsoft.com/office/drawing/2014/main" id="{6A4C622F-3ADF-48AF-A998-74CFA122A4A9}"/>
              </a:ext>
            </a:extLst>
          </p:cNvPr>
          <p:cNvSpPr/>
          <p:nvPr/>
        </p:nvSpPr>
        <p:spPr>
          <a:xfrm>
            <a:off x="7742794" y="339208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Ezen az ábrán is.</a:t>
            </a:r>
            <a:endParaRPr lang="hu-HU" dirty="0"/>
          </a:p>
        </p:txBody>
      </p:sp>
      <p:sp>
        <p:nvSpPr>
          <p:cNvPr id="24" name="Szabadkézi sokszög: alakzat 23">
            <a:extLst>
              <a:ext uri="{FF2B5EF4-FFF2-40B4-BE49-F238E27FC236}">
                <a16:creationId xmlns:a16="http://schemas.microsoft.com/office/drawing/2014/main" id="{5D9EB7D2-4209-4273-9859-A32C72401F3F}"/>
              </a:ext>
            </a:extLst>
          </p:cNvPr>
          <p:cNvSpPr/>
          <p:nvPr/>
        </p:nvSpPr>
        <p:spPr>
          <a:xfrm>
            <a:off x="7742794" y="339208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 látható más formában</a:t>
            </a:r>
          </a:p>
        </p:txBody>
      </p:sp>
      <p:sp>
        <p:nvSpPr>
          <p:cNvPr id="25" name="Szabadkézi sokszög: alakzat 24">
            <a:extLst>
              <a:ext uri="{FF2B5EF4-FFF2-40B4-BE49-F238E27FC236}">
                <a16:creationId xmlns:a16="http://schemas.microsoft.com/office/drawing/2014/main" id="{ACCC0E9B-6E69-417C-8EBD-7AC17E6DA075}"/>
              </a:ext>
            </a:extLst>
          </p:cNvPr>
          <p:cNvSpPr/>
          <p:nvPr/>
        </p:nvSpPr>
        <p:spPr>
          <a:xfrm>
            <a:off x="2857867" y="316158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Tulajdonképpen ez a három ábra ugyan azt mutatja másféle képen</a:t>
            </a:r>
          </a:p>
        </p:txBody>
      </p:sp>
      <p:sp>
        <p:nvSpPr>
          <p:cNvPr id="26" name="Szabadkézi sokszög: alakzat 25">
            <a:extLst>
              <a:ext uri="{FF2B5EF4-FFF2-40B4-BE49-F238E27FC236}">
                <a16:creationId xmlns:a16="http://schemas.microsoft.com/office/drawing/2014/main" id="{BE6CBED6-4B70-401F-9F55-FD6B5E42DE90}"/>
              </a:ext>
            </a:extLst>
          </p:cNvPr>
          <p:cNvSpPr/>
          <p:nvPr/>
        </p:nvSpPr>
        <p:spPr>
          <a:xfrm>
            <a:off x="2946240" y="316063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És itt is</a:t>
            </a:r>
          </a:p>
        </p:txBody>
      </p:sp>
      <p:sp>
        <p:nvSpPr>
          <p:cNvPr id="13" name="Szabadkézi sokszög: alakzat 12">
            <a:extLst>
              <a:ext uri="{FF2B5EF4-FFF2-40B4-BE49-F238E27FC236}">
                <a16:creationId xmlns:a16="http://schemas.microsoft.com/office/drawing/2014/main" id="{BCA9AE0D-C893-4A94-B99C-2A283E82864F}"/>
              </a:ext>
            </a:extLst>
          </p:cNvPr>
          <p:cNvSpPr/>
          <p:nvPr/>
        </p:nvSpPr>
        <p:spPr>
          <a:xfrm>
            <a:off x="8851041" y="139196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ugrott egyet nagyságrendileg</a:t>
            </a:r>
          </a:p>
        </p:txBody>
      </p:sp>
      <p:sp>
        <p:nvSpPr>
          <p:cNvPr id="14" name="Szabadkézi sokszög: alakzat 13">
            <a:extLst>
              <a:ext uri="{FF2B5EF4-FFF2-40B4-BE49-F238E27FC236}">
                <a16:creationId xmlns:a16="http://schemas.microsoft.com/office/drawing/2014/main" id="{ACF645E2-A69B-40A7-85E6-1E97058A826F}"/>
              </a:ext>
            </a:extLst>
          </p:cNvPr>
          <p:cNvSpPr/>
          <p:nvPr/>
        </p:nvSpPr>
        <p:spPr>
          <a:xfrm>
            <a:off x="8939414" y="139101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C0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Most a jobb szenzor értéke (narancs)</a:t>
            </a:r>
          </a:p>
        </p:txBody>
      </p:sp>
      <p:sp>
        <p:nvSpPr>
          <p:cNvPr id="15" name="Szabadkézi sokszög: alakzat 14">
            <a:extLst>
              <a:ext uri="{FF2B5EF4-FFF2-40B4-BE49-F238E27FC236}">
                <a16:creationId xmlns:a16="http://schemas.microsoft.com/office/drawing/2014/main" id="{6AF9E6F0-F950-49CE-AB76-16010A1B00F4}"/>
              </a:ext>
            </a:extLst>
          </p:cNvPr>
          <p:cNvSpPr/>
          <p:nvPr/>
        </p:nvSpPr>
        <p:spPr>
          <a:xfrm>
            <a:off x="7742794" y="387415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És ez így megy tovább</a:t>
            </a:r>
            <a:endParaRPr lang="hu-HU" dirty="0"/>
          </a:p>
        </p:txBody>
      </p:sp>
      <p:sp>
        <p:nvSpPr>
          <p:cNvPr id="16" name="Szabadkézi sokszög: alakzat 15">
            <a:extLst>
              <a:ext uri="{FF2B5EF4-FFF2-40B4-BE49-F238E27FC236}">
                <a16:creationId xmlns:a16="http://schemas.microsoft.com/office/drawing/2014/main" id="{A8304B6D-EBC3-4A07-8C9B-D980A0F8AFC8}"/>
              </a:ext>
            </a:extLst>
          </p:cNvPr>
          <p:cNvSpPr/>
          <p:nvPr/>
        </p:nvSpPr>
        <p:spPr>
          <a:xfrm>
            <a:off x="7742794" y="38741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C0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Ő lenne az</a:t>
            </a:r>
          </a:p>
        </p:txBody>
      </p:sp>
    </p:spTree>
    <p:extLst>
      <p:ext uri="{BB962C8B-B14F-4D97-AF65-F5344CB8AC3E}">
        <p14:creationId xmlns:p14="http://schemas.microsoft.com/office/powerpoint/2010/main" val="182613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00" fill="hold"/>
                                        <p:tgtEl>
                                          <p:spTgt spid="4"/>
                                        </p:tgtEl>
                                      </p:cBhvr>
                                    </p:cmd>
                                  </p:childTnLst>
                                </p:cTn>
                              </p:par>
                              <p:par>
                                <p:cTn id="7" presetID="2" presetClass="mediacall" presetSubtype="0" fill="hold" nodeType="withEffect">
                                  <p:stCondLst>
                                    <p:cond delay="2400"/>
                                  </p:stCondLst>
                                  <p:childTnLst>
                                    <p:cmd type="call" cmd="togglePause">
                                      <p:cBhvr>
                                        <p:cTn id="8" dur="1"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
                                      <p:cBhvr>
                                        <p:cTn id="12" dur="1" fill="hold"/>
                                        <p:tgtEl>
                                          <p:spTgt spid="4"/>
                                        </p:tgtEl>
                                      </p:cBhvr>
                                    </p:cmd>
                                  </p:childTnLst>
                                </p:cTn>
                              </p:par>
                            </p:childTnLst>
                          </p:cTn>
                        </p:par>
                        <p:par>
                          <p:cTn id="13" fill="hold">
                            <p:stCondLst>
                              <p:cond delay="0"/>
                            </p:stCondLst>
                            <p:childTnLst>
                              <p:par>
                                <p:cTn id="14" presetID="2" presetClass="mediacall" presetSubtype="0" fill="hold" nodeType="afterEffect">
                                  <p:stCondLst>
                                    <p:cond delay="300"/>
                                  </p:stCondLst>
                                  <p:childTnLst>
                                    <p:cmd type="call" cmd="togglePause">
                                      <p:cBhvr>
                                        <p:cTn id="15" dur="1" fill="hold"/>
                                        <p:tgtEl>
                                          <p:spTgt spid="4"/>
                                        </p:tgtEl>
                                      </p:cBhvr>
                                    </p:cmd>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13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childTnLst>
                          </p:cTn>
                        </p:par>
                        <p:par>
                          <p:cTn id="57" fill="hold">
                            <p:stCondLst>
                              <p:cond delay="500"/>
                            </p:stCondLst>
                            <p:childTnLst>
                              <p:par>
                                <p:cTn id="58" presetID="1" presetClass="mediacall" presetSubtype="0" fill="hold" nodeType="afterEffect">
                                  <p:stCondLst>
                                    <p:cond delay="0"/>
                                  </p:stCondLst>
                                  <p:childTnLst>
                                    <p:cmd type="call" cmd="play">
                                      <p:cBhvr>
                                        <p:cTn id="59" dur="1" fill="hold"/>
                                        <p:tgtEl>
                                          <p:spTgt spid="4"/>
                                        </p:tgtEl>
                                      </p:cBhvr>
                                    </p:cmd>
                                  </p:childTnLst>
                                </p:cTn>
                              </p:par>
                              <p:par>
                                <p:cTn id="60" presetID="2" presetClass="mediacall" presetSubtype="0" fill="hold" nodeType="withEffect">
                                  <p:stCondLst>
                                    <p:cond delay="7900"/>
                                  </p:stCondLst>
                                  <p:childTnLst>
                                    <p:cmd type="call" cmd="togglePause">
                                      <p:cBhvr>
                                        <p:cTn id="61" dur="1" fill="hold"/>
                                        <p:tgtEl>
                                          <p:spTgt spid="4"/>
                                        </p:tgtEl>
                                      </p:cBhvr>
                                    </p:cmd>
                                  </p:childTnLst>
                                </p:cTn>
                              </p:par>
                              <p:par>
                                <p:cTn id="62" presetID="10" presetClass="entr" presetSubtype="0" fill="hold" grpId="0" nodeType="withEffect">
                                  <p:stCondLst>
                                    <p:cond delay="79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79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0" nodeType="withEffect">
                                  <p:stCondLst>
                                    <p:cond delay="790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grpId="0" nodeType="withEffect">
                                  <p:stCondLst>
                                    <p:cond delay="79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par>
                          <p:cTn id="88" fill="hold">
                            <p:stCondLst>
                              <p:cond delay="500"/>
                            </p:stCondLst>
                            <p:childTnLst>
                              <p:par>
                                <p:cTn id="89" presetID="1" presetClass="mediacall" presetSubtype="0" fill="hold" nodeType="afterEffect">
                                  <p:stCondLst>
                                    <p:cond delay="0"/>
                                  </p:stCondLst>
                                  <p:childTnLst>
                                    <p:cmd type="call" cmd="play">
                                      <p:cBhvr>
                                        <p:cTn id="9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1" fill="hold" display="0">
                  <p:stCondLst>
                    <p:cond delay="indefinite"/>
                  </p:stCondLst>
                </p:cTn>
                <p:tgtEl>
                  <p:spTgt spid="4"/>
                </p:tgtEl>
              </p:cMediaNode>
            </p:video>
          </p:childTnLst>
        </p:cTn>
      </p:par>
    </p:tnLst>
    <p:bldLst>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Plot3D">
            <a:hlinkClick r:id="" action="ppaction://media"/>
            <a:extLst>
              <a:ext uri="{FF2B5EF4-FFF2-40B4-BE49-F238E27FC236}">
                <a16:creationId xmlns:a16="http://schemas.microsoft.com/office/drawing/2014/main" id="{42597AE9-FDB1-4074-86ED-A322EBEE86B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0424" y="314342"/>
            <a:ext cx="5152516" cy="5152516"/>
          </a:xfrm>
          <a:prstGeom prst="rect">
            <a:avLst/>
          </a:prstGeom>
        </p:spPr>
      </p:pic>
      <p:pic>
        <p:nvPicPr>
          <p:cNvPr id="5" name="ani_Plot3D">
            <a:hlinkClick r:id="" action="ppaction://media"/>
            <a:extLst>
              <a:ext uri="{FF2B5EF4-FFF2-40B4-BE49-F238E27FC236}">
                <a16:creationId xmlns:a16="http://schemas.microsoft.com/office/drawing/2014/main" id="{37FA611C-3931-45F0-B190-B22D3249E78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86007" y="313200"/>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5" name="Szöveg helye 14">
            <a:extLst>
              <a:ext uri="{FF2B5EF4-FFF2-40B4-BE49-F238E27FC236}">
                <a16:creationId xmlns:a16="http://schemas.microsoft.com/office/drawing/2014/main" id="{ED9C2F26-2582-4A72-825B-6CAFC22D1A5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Most, hogy nagyjából értjük, hogy alakultak a szenzorok értékei egy futás során nézzük meg azt is, hogy néz ki ez egy teljes futásnál</a:t>
            </a:r>
          </a:p>
        </p:txBody>
      </p:sp>
      <p:sp>
        <p:nvSpPr>
          <p:cNvPr id="17" name="Szöveg helye 14">
            <a:extLst>
              <a:ext uri="{FF2B5EF4-FFF2-40B4-BE49-F238E27FC236}">
                <a16:creationId xmlns:a16="http://schemas.microsoft.com/office/drawing/2014/main" id="{3A1F8503-DB3C-45D1-BD68-682F4049E27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teljes futás alatt itt azt értem, hogy 3000 lépés hosszan engedem a tanulást. Ez egy tetszőlegesen választott szám.</a:t>
            </a:r>
          </a:p>
        </p:txBody>
      </p:sp>
      <p:sp>
        <p:nvSpPr>
          <p:cNvPr id="18" name="Téglalap: lekerekített 17">
            <a:extLst>
              <a:ext uri="{FF2B5EF4-FFF2-40B4-BE49-F238E27FC236}">
                <a16:creationId xmlns:a16="http://schemas.microsoft.com/office/drawing/2014/main" id="{596568D9-A47B-4464-8AC8-7FD52B15DFDB}"/>
              </a:ext>
            </a:extLst>
          </p:cNvPr>
          <p:cNvSpPr/>
          <p:nvPr/>
        </p:nvSpPr>
        <p:spPr>
          <a:xfrm>
            <a:off x="2144135"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Tök jó lenne, ha a hátsó falra rá tudnám </a:t>
            </a:r>
            <a:r>
              <a:rPr lang="hu-HU" sz="1000" dirty="0" err="1">
                <a:solidFill>
                  <a:schemeClr val="tx1"/>
                </a:solidFill>
                <a:latin typeface="Arial" panose="020B0604020202020204" pitchFamily="34" charset="0"/>
                <a:cs typeface="Arial" panose="020B0604020202020204" pitchFamily="34" charset="0"/>
              </a:rPr>
              <a:t>projektálni</a:t>
            </a:r>
            <a:r>
              <a:rPr lang="hu-HU" sz="1000" dirty="0">
                <a:solidFill>
                  <a:schemeClr val="tx1"/>
                </a:solidFill>
                <a:latin typeface="Arial" panose="020B0604020202020204" pitchFamily="34" charset="0"/>
                <a:cs typeface="Arial" panose="020B0604020202020204" pitchFamily="34" charset="0"/>
              </a:rPr>
              <a:t> a pontokat, akkor látszódna a 2D eloszlásuk – </a:t>
            </a:r>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a:t>
            </a:r>
          </a:p>
        </p:txBody>
      </p:sp>
      <p:sp>
        <p:nvSpPr>
          <p:cNvPr id="20" name="Szabadkézi sokszög: alakzat 19">
            <a:extLst>
              <a:ext uri="{FF2B5EF4-FFF2-40B4-BE49-F238E27FC236}">
                <a16:creationId xmlns:a16="http://schemas.microsoft.com/office/drawing/2014/main" id="{497986A6-9F05-47A5-8838-51A01ACFC229}"/>
              </a:ext>
            </a:extLst>
          </p:cNvPr>
          <p:cNvSpPr/>
          <p:nvPr/>
        </p:nvSpPr>
        <p:spPr>
          <a:xfrm>
            <a:off x="2144135"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előbb látott 420 hosszú futás</a:t>
            </a:r>
          </a:p>
        </p:txBody>
      </p:sp>
      <p:sp>
        <p:nvSpPr>
          <p:cNvPr id="21" name="Téglalap: lekerekített 20">
            <a:extLst>
              <a:ext uri="{FF2B5EF4-FFF2-40B4-BE49-F238E27FC236}">
                <a16:creationId xmlns:a16="http://schemas.microsoft.com/office/drawing/2014/main" id="{CC6481F9-C6C5-45E3-8539-41028C08BD3A}"/>
              </a:ext>
            </a:extLst>
          </p:cNvPr>
          <p:cNvSpPr/>
          <p:nvPr/>
        </p:nvSpPr>
        <p:spPr>
          <a:xfrm>
            <a:off x="6354024"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Direkt hagytam, hogy túllógjanak a képen és inkább rögzítettem a tengelyek tartományát. – </a:t>
            </a:r>
            <a:r>
              <a:rPr lang="hu-HU" sz="1000" dirty="0" err="1">
                <a:solidFill>
                  <a:schemeClr val="tx1"/>
                </a:solidFill>
                <a:latin typeface="Arial" panose="020B0604020202020204" pitchFamily="34" charset="0"/>
                <a:cs typeface="Arial" panose="020B0604020202020204" pitchFamily="34" charset="0"/>
              </a:rPr>
              <a:t>ToDo</a:t>
            </a:r>
            <a:endParaRPr lang="hu-HU" sz="1000" dirty="0">
              <a:solidFill>
                <a:schemeClr val="tx1"/>
              </a:solidFill>
              <a:latin typeface="Arial" panose="020B0604020202020204" pitchFamily="34" charset="0"/>
              <a:cs typeface="Arial" panose="020B0604020202020204" pitchFamily="34" charset="0"/>
            </a:endParaRPr>
          </a:p>
        </p:txBody>
      </p:sp>
      <p:sp>
        <p:nvSpPr>
          <p:cNvPr id="25" name="Szabadkézi sokszög: alakzat 24">
            <a:extLst>
              <a:ext uri="{FF2B5EF4-FFF2-40B4-BE49-F238E27FC236}">
                <a16:creationId xmlns:a16="http://schemas.microsoft.com/office/drawing/2014/main" id="{9525E28F-E30C-4840-81D5-508FAE8BF18A}"/>
              </a:ext>
            </a:extLst>
          </p:cNvPr>
          <p:cNvSpPr/>
          <p:nvPr/>
        </p:nvSpPr>
        <p:spPr>
          <a:xfrm>
            <a:off x="6354024"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előző folytatása mégy 2580 lépés </a:t>
            </a:r>
          </a:p>
        </p:txBody>
      </p:sp>
      <p:sp>
        <p:nvSpPr>
          <p:cNvPr id="12" name="Téglalap: szamárfül 11">
            <a:extLst>
              <a:ext uri="{FF2B5EF4-FFF2-40B4-BE49-F238E27FC236}">
                <a16:creationId xmlns:a16="http://schemas.microsoft.com/office/drawing/2014/main" id="{477FA767-C73D-418D-895C-F11088EBE725}"/>
              </a:ext>
            </a:extLst>
          </p:cNvPr>
          <p:cNvSpPr/>
          <p:nvPr/>
        </p:nvSpPr>
        <p:spPr>
          <a:xfrm>
            <a:off x="9548883" y="151982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ToDo</a:t>
            </a:r>
            <a:r>
              <a:rPr lang="hu-HU" sz="1200" dirty="0">
                <a:latin typeface="Arial Nova Cond" panose="020B0506020202020204" pitchFamily="34" charset="0"/>
              </a:rPr>
              <a:t>: </a:t>
            </a:r>
            <a:br>
              <a:rPr lang="hu-HU" sz="1200" dirty="0">
                <a:latin typeface="Arial Nova Cond" panose="020B0506020202020204" pitchFamily="34" charset="0"/>
              </a:rPr>
            </a:br>
            <a:r>
              <a:rPr lang="hu-HU" sz="1200" dirty="0">
                <a:latin typeface="Arial Nova Cond" panose="020B0506020202020204" pitchFamily="34" charset="0"/>
              </a:rPr>
              <a:t>Már a 4. fólián felmerült bennem az ötlet, hogy ugyan már egyek rá egy </a:t>
            </a:r>
            <a:r>
              <a:rPr lang="hu-HU" sz="1200" dirty="0" err="1">
                <a:latin typeface="Arial Nova Cond" panose="020B0506020202020204" pitchFamily="34" charset="0"/>
              </a:rPr>
              <a:t>polinomiális</a:t>
            </a:r>
            <a:r>
              <a:rPr lang="hu-HU" sz="1200" dirty="0">
                <a:latin typeface="Arial Nova Cond" panose="020B0506020202020204" pitchFamily="34" charset="0"/>
              </a:rPr>
              <a:t> regressziós becslést is, és számoljam ki az ettől való négyzetes eltérést is (SSE) mert az alapján lesz látható és érthető, hogy mi is itt igazából a feladat.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0F7FE3F3-F122-476F-8F05-C27E96584DE8}"/>
              </a:ext>
            </a:extLst>
          </p:cNvPr>
          <p:cNvSpPr/>
          <p:nvPr/>
        </p:nvSpPr>
        <p:spPr>
          <a:xfrm>
            <a:off x="9548883" y="386510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Hab lenne a tortán, ha ezekután rá tenném a Neurális Háló becslését is egy 3D </a:t>
            </a:r>
            <a:r>
              <a:rPr lang="hu-HU" sz="1200" dirty="0" err="1">
                <a:latin typeface="Arial Nova Cond" panose="020B0506020202020204" pitchFamily="34" charset="0"/>
              </a:rPr>
              <a:t>surface</a:t>
            </a:r>
            <a:r>
              <a:rPr lang="hu-HU" sz="1200" dirty="0">
                <a:latin typeface="Arial Nova Cond" panose="020B0506020202020204" pitchFamily="34" charset="0"/>
              </a:rPr>
              <a:t> </a:t>
            </a:r>
            <a:r>
              <a:rPr lang="hu-HU" sz="1200" dirty="0" err="1">
                <a:latin typeface="Arial Nova Cond" panose="020B0506020202020204" pitchFamily="34" charset="0"/>
              </a:rPr>
              <a:t>formáláyban</a:t>
            </a:r>
            <a:r>
              <a:rPr lang="hu-HU" sz="1200" dirty="0">
                <a:latin typeface="Arial Nova Cond" panose="020B0506020202020204" pitchFamily="34" charset="0"/>
              </a:rPr>
              <a:t>. Akkor lehetne igazán megérteni, hogy mi itt a lényeg.</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6476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10000" fill="hold"/>
                                        <p:tgtEl>
                                          <p:spTgt spid="5"/>
                                        </p:tgtEl>
                                      </p:cBhvr>
                                    </p:cmd>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4"/>
                </p:tgtEl>
              </p:cMediaNode>
            </p:video>
            <p:video>
              <p:cMediaNode vol="80000">
                <p:cTn id="32" fill="hold" display="0">
                  <p:stCondLst>
                    <p:cond delay="indefinite"/>
                  </p:stCondLst>
                </p:cTn>
                <p:tgtEl>
                  <p:spTgt spid="5"/>
                </p:tgtEl>
              </p:cMediaNode>
            </p:video>
          </p:childTnLst>
        </p:cTn>
      </p:par>
    </p:tnLst>
    <p:bldLst>
      <p:bldP spid="21" grpId="0" animBg="1"/>
      <p:bldP spid="25"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Plot3D">
            <a:hlinkClick r:id="" action="ppaction://media"/>
            <a:extLst>
              <a:ext uri="{FF2B5EF4-FFF2-40B4-BE49-F238E27FC236}">
                <a16:creationId xmlns:a16="http://schemas.microsoft.com/office/drawing/2014/main" id="{37FA611C-3931-45F0-B190-B22D3249E78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1246" y="313200"/>
            <a:ext cx="5152516" cy="5152516"/>
          </a:xfrm>
          <a:prstGeom prst="rect">
            <a:avLst/>
          </a:prstGeom>
        </p:spPr>
      </p:pic>
      <p:pic>
        <p:nvPicPr>
          <p:cNvPr id="7" name="ani_PostPlotter_3D_MLP_Prediction_limit">
            <a:hlinkClick r:id="" action="ppaction://media"/>
            <a:extLst>
              <a:ext uri="{FF2B5EF4-FFF2-40B4-BE49-F238E27FC236}">
                <a16:creationId xmlns:a16="http://schemas.microsoft.com/office/drawing/2014/main" id="{29613C0E-3856-41D4-B7C1-E02581D9FEE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83300" y="313200"/>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5" name="Szöveg helye 14">
            <a:extLst>
              <a:ext uri="{FF2B5EF4-FFF2-40B4-BE49-F238E27FC236}">
                <a16:creationId xmlns:a16="http://schemas.microsoft.com/office/drawing/2014/main" id="{ED9C2F26-2582-4A72-825B-6CAFC22D1A5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Most, hogy nagyjából értjük, hogy alakultak a szenzorok értékei egy futás során nézzük meg azt is, hogy néz ki ez egy teljes futásnál</a:t>
            </a:r>
          </a:p>
        </p:txBody>
      </p:sp>
      <p:sp>
        <p:nvSpPr>
          <p:cNvPr id="17" name="Szöveg helye 14">
            <a:extLst>
              <a:ext uri="{FF2B5EF4-FFF2-40B4-BE49-F238E27FC236}">
                <a16:creationId xmlns:a16="http://schemas.microsoft.com/office/drawing/2014/main" id="{3A1F8503-DB3C-45D1-BD68-682F4049E27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teljes futás alatt itt azt értem, hogy 3000 lépés hosszan engedem a tanulást. Ez egy tetszőlegesen választott szám.</a:t>
            </a:r>
          </a:p>
        </p:txBody>
      </p:sp>
      <p:sp>
        <p:nvSpPr>
          <p:cNvPr id="18" name="Téglalap: lekerekített 17">
            <a:extLst>
              <a:ext uri="{FF2B5EF4-FFF2-40B4-BE49-F238E27FC236}">
                <a16:creationId xmlns:a16="http://schemas.microsoft.com/office/drawing/2014/main" id="{596568D9-A47B-4464-8AC8-7FD52B15DFDB}"/>
              </a:ext>
            </a:extLst>
          </p:cNvPr>
          <p:cNvSpPr/>
          <p:nvPr/>
        </p:nvSpPr>
        <p:spPr>
          <a:xfrm>
            <a:off x="2024867"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csak a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és a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pontpárok a középponttól való eltéréssel.</a:t>
            </a:r>
          </a:p>
        </p:txBody>
      </p:sp>
      <p:sp>
        <p:nvSpPr>
          <p:cNvPr id="20" name="Szabadkézi sokszög: alakzat 19">
            <a:extLst>
              <a:ext uri="{FF2B5EF4-FFF2-40B4-BE49-F238E27FC236}">
                <a16:creationId xmlns:a16="http://schemas.microsoft.com/office/drawing/2014/main" id="{497986A6-9F05-47A5-8838-51A01ACFC229}"/>
              </a:ext>
            </a:extLst>
          </p:cNvPr>
          <p:cNvSpPr/>
          <p:nvPr/>
        </p:nvSpPr>
        <p:spPr>
          <a:xfrm>
            <a:off x="2024867"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2560 hosszú futás</a:t>
            </a:r>
          </a:p>
        </p:txBody>
      </p:sp>
      <p:sp>
        <p:nvSpPr>
          <p:cNvPr id="16" name="Téglalap: lekerekített 15">
            <a:extLst>
              <a:ext uri="{FF2B5EF4-FFF2-40B4-BE49-F238E27FC236}">
                <a16:creationId xmlns:a16="http://schemas.microsoft.com/office/drawing/2014/main" id="{5CA4C42E-F8C7-4F19-830C-FA7AC322C34B}"/>
              </a:ext>
            </a:extLst>
          </p:cNvPr>
          <p:cNvSpPr/>
          <p:nvPr/>
        </p:nvSpPr>
        <p:spPr>
          <a:xfrm>
            <a:off x="7607637"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azzal a becsléssel amit a Neurális Háló 2560 lépés után tanult meg.</a:t>
            </a:r>
          </a:p>
        </p:txBody>
      </p:sp>
      <p:sp>
        <p:nvSpPr>
          <p:cNvPr id="19" name="Szabadkézi sokszög: alakzat 18">
            <a:extLst>
              <a:ext uri="{FF2B5EF4-FFF2-40B4-BE49-F238E27FC236}">
                <a16:creationId xmlns:a16="http://schemas.microsoft.com/office/drawing/2014/main" id="{A3B897E7-90A5-43B7-8285-08ADCFB22A39}"/>
              </a:ext>
            </a:extLst>
          </p:cNvPr>
          <p:cNvSpPr/>
          <p:nvPr/>
        </p:nvSpPr>
        <p:spPr>
          <a:xfrm>
            <a:off x="7607637"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a:t>
            </a:r>
          </a:p>
        </p:txBody>
      </p:sp>
    </p:spTree>
    <p:extLst>
      <p:ext uri="{BB962C8B-B14F-4D97-AF65-F5344CB8AC3E}">
        <p14:creationId xmlns:p14="http://schemas.microsoft.com/office/powerpoint/2010/main" val="225821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ni_PostPlotter_3D_MLP_Prediction_var_center">
            <a:hlinkClick r:id="" action="ppaction://media"/>
            <a:extLst>
              <a:ext uri="{FF2B5EF4-FFF2-40B4-BE49-F238E27FC236}">
                <a16:creationId xmlns:a16="http://schemas.microsoft.com/office/drawing/2014/main" id="{AA211A5C-458A-4F26-AC75-CB4BD1BC6A2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89257" y="313200"/>
            <a:ext cx="5152516" cy="5152516"/>
          </a:xfrm>
          <a:prstGeom prst="rect">
            <a:avLst/>
          </a:prstGeom>
        </p:spPr>
      </p:pic>
      <p:pic>
        <p:nvPicPr>
          <p:cNvPr id="7" name="ani_PostPlotter_3D_MLP_Prediction_limit">
            <a:hlinkClick r:id="" action="ppaction://media"/>
            <a:extLst>
              <a:ext uri="{FF2B5EF4-FFF2-40B4-BE49-F238E27FC236}">
                <a16:creationId xmlns:a16="http://schemas.microsoft.com/office/drawing/2014/main" id="{29613C0E-3856-41D4-B7C1-E02581D9FEE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83300" y="313200"/>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5" name="Szöveg helye 14">
            <a:extLst>
              <a:ext uri="{FF2B5EF4-FFF2-40B4-BE49-F238E27FC236}">
                <a16:creationId xmlns:a16="http://schemas.microsoft.com/office/drawing/2014/main" id="{ED9C2F26-2582-4A72-825B-6CAFC22D1A5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Most, hogy nagyjából értjük, hogy alakultak a szenzorok értékei egy futás során nézzük meg azt is, hogy néz ki ez egy teljes futásnál</a:t>
            </a:r>
          </a:p>
        </p:txBody>
      </p:sp>
      <p:sp>
        <p:nvSpPr>
          <p:cNvPr id="17" name="Szöveg helye 14">
            <a:extLst>
              <a:ext uri="{FF2B5EF4-FFF2-40B4-BE49-F238E27FC236}">
                <a16:creationId xmlns:a16="http://schemas.microsoft.com/office/drawing/2014/main" id="{3A1F8503-DB3C-45D1-BD68-682F4049E27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teljes futás alatt itt azt értem, hogy 3000 lépés hosszan engedem a tanulást. Ez egy tetszőlegesen választott szám.</a:t>
            </a:r>
          </a:p>
        </p:txBody>
      </p:sp>
      <p:sp>
        <p:nvSpPr>
          <p:cNvPr id="18" name="Téglalap: lekerekített 17">
            <a:extLst>
              <a:ext uri="{FF2B5EF4-FFF2-40B4-BE49-F238E27FC236}">
                <a16:creationId xmlns:a16="http://schemas.microsoft.com/office/drawing/2014/main" id="{596568D9-A47B-4464-8AC8-7FD52B15DFDB}"/>
              </a:ext>
            </a:extLst>
          </p:cNvPr>
          <p:cNvSpPr/>
          <p:nvPr/>
        </p:nvSpPr>
        <p:spPr>
          <a:xfrm>
            <a:off x="2024867"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csak a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és a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pontpárok a középponttól való eltéréssel.</a:t>
            </a:r>
          </a:p>
        </p:txBody>
      </p:sp>
      <p:sp>
        <p:nvSpPr>
          <p:cNvPr id="20" name="Szabadkézi sokszög: alakzat 19">
            <a:extLst>
              <a:ext uri="{FF2B5EF4-FFF2-40B4-BE49-F238E27FC236}">
                <a16:creationId xmlns:a16="http://schemas.microsoft.com/office/drawing/2014/main" id="{497986A6-9F05-47A5-8838-51A01ACFC229}"/>
              </a:ext>
            </a:extLst>
          </p:cNvPr>
          <p:cNvSpPr/>
          <p:nvPr/>
        </p:nvSpPr>
        <p:spPr>
          <a:xfrm>
            <a:off x="2024867"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2560 hosszú futás</a:t>
            </a:r>
          </a:p>
        </p:txBody>
      </p:sp>
      <p:sp>
        <p:nvSpPr>
          <p:cNvPr id="16" name="Téglalap: lekerekített 15">
            <a:extLst>
              <a:ext uri="{FF2B5EF4-FFF2-40B4-BE49-F238E27FC236}">
                <a16:creationId xmlns:a16="http://schemas.microsoft.com/office/drawing/2014/main" id="{5CA4C42E-F8C7-4F19-830C-FA7AC322C34B}"/>
              </a:ext>
            </a:extLst>
          </p:cNvPr>
          <p:cNvSpPr/>
          <p:nvPr/>
        </p:nvSpPr>
        <p:spPr>
          <a:xfrm>
            <a:off x="7607637"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azzal a becsléssel amit a Neurális Háló 2560 lépés után tanult meg.</a:t>
            </a:r>
          </a:p>
        </p:txBody>
      </p:sp>
      <p:sp>
        <p:nvSpPr>
          <p:cNvPr id="19" name="Szabadkézi sokszög: alakzat 18">
            <a:extLst>
              <a:ext uri="{FF2B5EF4-FFF2-40B4-BE49-F238E27FC236}">
                <a16:creationId xmlns:a16="http://schemas.microsoft.com/office/drawing/2014/main" id="{A3B897E7-90A5-43B7-8285-08ADCFB22A39}"/>
              </a:ext>
            </a:extLst>
          </p:cNvPr>
          <p:cNvSpPr/>
          <p:nvPr/>
        </p:nvSpPr>
        <p:spPr>
          <a:xfrm>
            <a:off x="7607637"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a:t>
            </a:r>
          </a:p>
        </p:txBody>
      </p:sp>
    </p:spTree>
    <p:extLst>
      <p:ext uri="{BB962C8B-B14F-4D97-AF65-F5344CB8AC3E}">
        <p14:creationId xmlns:p14="http://schemas.microsoft.com/office/powerpoint/2010/main" val="46772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7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jegyzet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Ahol még nem kidolgozott de szerintem fontos kérdés-felvetéseket írok le.</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0166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3</a:t>
            </a:fld>
            <a:endParaRPr lang="en-GB" dirty="0"/>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904562"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Gyakorlati haszna</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mi a célja ennek az egésznek</a:t>
            </a:r>
          </a:p>
        </p:txBody>
      </p:sp>
      <p:sp>
        <p:nvSpPr>
          <p:cNvPr id="37" name="Téglalap: szamárfül 36">
            <a:extLst>
              <a:ext uri="{FF2B5EF4-FFF2-40B4-BE49-F238E27FC236}">
                <a16:creationId xmlns:a16="http://schemas.microsoft.com/office/drawing/2014/main" id="{1C803167-B524-4C02-B307-D81F2F1E162A}"/>
              </a:ext>
            </a:extLst>
          </p:cNvPr>
          <p:cNvSpPr/>
          <p:nvPr/>
        </p:nvSpPr>
        <p:spPr>
          <a:xfrm>
            <a:off x="7329028" y="234434"/>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Költség optimalizálás,</a:t>
            </a:r>
            <a:br>
              <a:rPr lang="hu-HU" sz="1200" dirty="0">
                <a:latin typeface="Arial Nova Cond" panose="020B0506020202020204" pitchFamily="34" charset="0"/>
              </a:rPr>
            </a:br>
            <a:r>
              <a:rPr lang="hu-HU" sz="1200" dirty="0">
                <a:latin typeface="Arial Nova Cond" panose="020B0506020202020204" pitchFamily="34" charset="0"/>
              </a:rPr>
              <a:t>hatékonyabb erőforrás gazdálkodás, ugyan az a teljesítmény kevesebb erőforrással, etc.</a:t>
            </a:r>
            <a:endParaRPr lang="hu-HU" sz="1200" dirty="0">
              <a:solidFill>
                <a:schemeClr val="bg1"/>
              </a:solidFill>
              <a:latin typeface="Arial Nova Cond" panose="020B0506020202020204" pitchFamily="34" charset="0"/>
            </a:endParaRPr>
          </a:p>
        </p:txBody>
      </p:sp>
      <p:sp>
        <p:nvSpPr>
          <p:cNvPr id="38" name="Szöveg helye 14">
            <a:extLst>
              <a:ext uri="{FF2B5EF4-FFF2-40B4-BE49-F238E27FC236}">
                <a16:creationId xmlns:a16="http://schemas.microsoft.com/office/drawing/2014/main" id="{4F8A0057-0FC6-4326-9F3A-419E912385FB}"/>
              </a:ext>
            </a:extLst>
          </p:cNvPr>
          <p:cNvSpPr txBox="1">
            <a:spLocks/>
          </p:cNvSpPr>
          <p:nvPr/>
        </p:nvSpPr>
        <p:spPr>
          <a:xfrm>
            <a:off x="3544430" y="2574951"/>
            <a:ext cx="2904562" cy="161273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 felvetés</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az egész keretrendszer amiben ezt az egész </a:t>
            </a:r>
            <a:r>
              <a:rPr lang="hu-HU" dirty="0" err="1">
                <a:solidFill>
                  <a:schemeClr val="bg1"/>
                </a:solidFill>
                <a:latin typeface="Calibri Light" panose="020F0302020204030204" pitchFamily="34" charset="0"/>
                <a:cs typeface="Calibri Light" panose="020F0302020204030204" pitchFamily="34" charset="0"/>
              </a:rPr>
              <a:t>kérdékört</a:t>
            </a:r>
            <a:r>
              <a:rPr lang="hu-HU" dirty="0">
                <a:solidFill>
                  <a:schemeClr val="bg1"/>
                </a:solidFill>
                <a:latin typeface="Calibri Light" panose="020F0302020204030204" pitchFamily="34" charset="0"/>
                <a:cs typeface="Calibri Light" panose="020F0302020204030204" pitchFamily="34" charset="0"/>
              </a:rPr>
              <a:t> és meg-</a:t>
            </a:r>
            <a:r>
              <a:rPr lang="hu-HU" dirty="0" err="1">
                <a:solidFill>
                  <a:schemeClr val="bg1"/>
                </a:solidFill>
                <a:latin typeface="Calibri Light" panose="020F0302020204030204" pitchFamily="34" charset="0"/>
                <a:cs typeface="Calibri Light" panose="020F0302020204030204" pitchFamily="34" charset="0"/>
              </a:rPr>
              <a:t>valósíthatóságát</a:t>
            </a:r>
            <a:r>
              <a:rPr lang="hu-HU" dirty="0">
                <a:solidFill>
                  <a:schemeClr val="bg1"/>
                </a:solidFill>
                <a:latin typeface="Calibri Light" panose="020F0302020204030204" pitchFamily="34" charset="0"/>
                <a:cs typeface="Calibri Light" panose="020F0302020204030204" pitchFamily="34" charset="0"/>
              </a:rPr>
              <a:t> vizsgálom</a:t>
            </a:r>
          </a:p>
        </p:txBody>
      </p:sp>
      <p:sp>
        <p:nvSpPr>
          <p:cNvPr id="39" name="Téglalap: szamárfül 38">
            <a:extLst>
              <a:ext uri="{FF2B5EF4-FFF2-40B4-BE49-F238E27FC236}">
                <a16:creationId xmlns:a16="http://schemas.microsoft.com/office/drawing/2014/main" id="{9934E189-124E-49DF-B2CF-2FB93B552837}"/>
              </a:ext>
            </a:extLst>
          </p:cNvPr>
          <p:cNvSpPr/>
          <p:nvPr/>
        </p:nvSpPr>
        <p:spPr>
          <a:xfrm>
            <a:off x="7329028" y="1996624"/>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Felügyelt tanulás véges mintából.</a:t>
            </a:r>
            <a:br>
              <a:rPr lang="hu-HU" sz="1200" dirty="0">
                <a:latin typeface="Arial Nova Cond" panose="020B0506020202020204" pitchFamily="34" charset="0"/>
              </a:rPr>
            </a:br>
            <a:r>
              <a:rPr lang="hu-HU" sz="1200" dirty="0">
                <a:latin typeface="Arial Nova Cond" panose="020B0506020202020204" pitchFamily="34" charset="0"/>
              </a:rPr>
              <a:t>VS.</a:t>
            </a: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Folyamatosan keletkező adatokon való ONLINE tanulás.</a:t>
            </a:r>
            <a:endParaRPr lang="hu-HU" sz="1200" dirty="0">
              <a:latin typeface="Arial Nova Cond" panose="020B0506020202020204" pitchFamily="34" charset="0"/>
            </a:endParaRPr>
          </a:p>
        </p:txBody>
      </p:sp>
      <p:sp>
        <p:nvSpPr>
          <p:cNvPr id="12" name="Szabadkézi sokszög: alakzat 11">
            <a:extLst>
              <a:ext uri="{FF2B5EF4-FFF2-40B4-BE49-F238E27FC236}">
                <a16:creationId xmlns:a16="http://schemas.microsoft.com/office/drawing/2014/main" id="{391E223D-67FE-48CC-8D47-3C3171C553EC}"/>
              </a:ext>
            </a:extLst>
          </p:cNvPr>
          <p:cNvSpPr/>
          <p:nvPr/>
        </p:nvSpPr>
        <p:spPr>
          <a:xfrm>
            <a:off x="9744912" y="234035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Hogy ezt az elméleti különbséget be tudjam mutatni egy jó példán keresztül.</a:t>
            </a:r>
          </a:p>
        </p:txBody>
      </p:sp>
      <p:sp>
        <p:nvSpPr>
          <p:cNvPr id="13" name="Szabadkézi sokszög: alakzat 12">
            <a:extLst>
              <a:ext uri="{FF2B5EF4-FFF2-40B4-BE49-F238E27FC236}">
                <a16:creationId xmlns:a16="http://schemas.microsoft.com/office/drawing/2014/main" id="{2CA6344A-18FA-429F-8877-BAFFE758A8EC}"/>
              </a:ext>
            </a:extLst>
          </p:cNvPr>
          <p:cNvSpPr/>
          <p:nvPr/>
        </p:nvSpPr>
        <p:spPr>
          <a:xfrm>
            <a:off x="9836640" y="233939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És éppen ezért nagyon fontos</a:t>
            </a:r>
          </a:p>
        </p:txBody>
      </p:sp>
      <p:sp>
        <p:nvSpPr>
          <p:cNvPr id="14" name="Szabadkézi sokszög: alakzat 13">
            <a:extLst>
              <a:ext uri="{FF2B5EF4-FFF2-40B4-BE49-F238E27FC236}">
                <a16:creationId xmlns:a16="http://schemas.microsoft.com/office/drawing/2014/main" id="{147B0D49-6909-4D8C-B046-103054F397EB}"/>
              </a:ext>
            </a:extLst>
          </p:cNvPr>
          <p:cNvSpPr/>
          <p:nvPr/>
        </p:nvSpPr>
        <p:spPr>
          <a:xfrm>
            <a:off x="7329028" y="234349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Hogyan kéne jól bemutatnom itt a koncepciót, de van egy megérzésem hogy nagyon jelentős a különbség</a:t>
            </a:r>
          </a:p>
        </p:txBody>
      </p:sp>
      <p:sp>
        <p:nvSpPr>
          <p:cNvPr id="15" name="Szabadkézi sokszög: alakzat 14">
            <a:extLst>
              <a:ext uri="{FF2B5EF4-FFF2-40B4-BE49-F238E27FC236}">
                <a16:creationId xmlns:a16="http://schemas.microsoft.com/office/drawing/2014/main" id="{264414EE-D845-418E-8A44-EF5206551C7A}"/>
              </a:ext>
            </a:extLst>
          </p:cNvPr>
          <p:cNvSpPr/>
          <p:nvPr/>
        </p:nvSpPr>
        <p:spPr>
          <a:xfrm>
            <a:off x="7329028" y="234349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0. Nem tudom pontosan</a:t>
            </a:r>
          </a:p>
        </p:txBody>
      </p:sp>
      <p:sp>
        <p:nvSpPr>
          <p:cNvPr id="17" name="Téglalap: szamárfül 16">
            <a:extLst>
              <a:ext uri="{FF2B5EF4-FFF2-40B4-BE49-F238E27FC236}">
                <a16:creationId xmlns:a16="http://schemas.microsoft.com/office/drawing/2014/main" id="{21F1E83F-7622-4916-8A21-993580F2E38B}"/>
              </a:ext>
            </a:extLst>
          </p:cNvPr>
          <p:cNvSpPr/>
          <p:nvPr/>
        </p:nvSpPr>
        <p:spPr>
          <a:xfrm>
            <a:off x="9844005" y="3321840"/>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Vegyük például azt az esetet, hogy a neurális hálónak meg akarjuk tanítani az emberi arcok felismerését..</a:t>
            </a:r>
          </a:p>
        </p:txBody>
      </p:sp>
      <p:sp>
        <p:nvSpPr>
          <p:cNvPr id="24" name="Téglalap: szamárfül 23">
            <a:extLst>
              <a:ext uri="{FF2B5EF4-FFF2-40B4-BE49-F238E27FC236}">
                <a16:creationId xmlns:a16="http://schemas.microsoft.com/office/drawing/2014/main" id="{D9ECDB47-2A2E-4656-8FB3-34FD7B42FBA9}"/>
              </a:ext>
            </a:extLst>
          </p:cNvPr>
          <p:cNvSpPr/>
          <p:nvPr/>
        </p:nvSpPr>
        <p:spPr>
          <a:xfrm>
            <a:off x="9844005" y="3551632"/>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Veszünk egy adathalmazt ami olyan amilyen, vagy reprezentálja a sokaságot vagy nem.</a:t>
            </a:r>
            <a:br>
              <a:rPr lang="hu-HU" sz="1200" dirty="0">
                <a:latin typeface="Arial Nova Cond" panose="020B0506020202020204" pitchFamily="34" charset="0"/>
              </a:rPr>
            </a:br>
            <a:r>
              <a:rPr lang="hu-HU" sz="1200" dirty="0">
                <a:latin typeface="Arial Nova Cond" panose="020B0506020202020204" pitchFamily="34" charset="0"/>
              </a:rPr>
              <a:t>De egy biztos.</a:t>
            </a:r>
            <a:br>
              <a:rPr lang="hu-HU" sz="1200" dirty="0">
                <a:latin typeface="Arial Nova Cond" panose="020B0506020202020204" pitchFamily="34" charset="0"/>
              </a:rPr>
            </a:br>
            <a:r>
              <a:rPr lang="hu-HU" sz="1200" dirty="0">
                <a:latin typeface="Arial Nova Cond" panose="020B0506020202020204" pitchFamily="34" charset="0"/>
              </a:rPr>
              <a:t>Véges.</a:t>
            </a:r>
            <a:br>
              <a:rPr lang="hu-HU" sz="1200" dirty="0">
                <a:latin typeface="Arial Nova Cond" panose="020B0506020202020204" pitchFamily="34" charset="0"/>
              </a:rPr>
            </a:br>
            <a:r>
              <a:rPr lang="hu-HU" sz="1200" dirty="0">
                <a:latin typeface="Arial Nova Cond" panose="020B0506020202020204" pitchFamily="34" charset="0"/>
              </a:rPr>
              <a:t>És az egész tanulás során változatlan marad.</a:t>
            </a:r>
          </a:p>
        </p:txBody>
      </p:sp>
      <p:sp>
        <p:nvSpPr>
          <p:cNvPr id="25" name="Szabadkézi sokszög: alakzat 24">
            <a:extLst>
              <a:ext uri="{FF2B5EF4-FFF2-40B4-BE49-F238E27FC236}">
                <a16:creationId xmlns:a16="http://schemas.microsoft.com/office/drawing/2014/main" id="{39B11C69-F437-416F-AF26-C53316E267D8}"/>
              </a:ext>
            </a:extLst>
          </p:cNvPr>
          <p:cNvSpPr/>
          <p:nvPr/>
        </p:nvSpPr>
        <p:spPr>
          <a:xfrm>
            <a:off x="9744912" y="423686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pont nem ilyen.</a:t>
            </a:r>
          </a:p>
        </p:txBody>
      </p:sp>
      <p:sp>
        <p:nvSpPr>
          <p:cNvPr id="27" name="Szabadkézi sokszög: alakzat 26">
            <a:extLst>
              <a:ext uri="{FF2B5EF4-FFF2-40B4-BE49-F238E27FC236}">
                <a16:creationId xmlns:a16="http://schemas.microsoft.com/office/drawing/2014/main" id="{BC0F006B-9942-42CD-98E7-844C469EB80A}"/>
              </a:ext>
            </a:extLst>
          </p:cNvPr>
          <p:cNvSpPr/>
          <p:nvPr/>
        </p:nvSpPr>
        <p:spPr>
          <a:xfrm>
            <a:off x="9836640" y="423591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Na ezzel szemben az amit csinálunk</a:t>
            </a:r>
          </a:p>
        </p:txBody>
      </p:sp>
      <p:sp>
        <p:nvSpPr>
          <p:cNvPr id="28" name="Téglalap: szamárfül 27">
            <a:extLst>
              <a:ext uri="{FF2B5EF4-FFF2-40B4-BE49-F238E27FC236}">
                <a16:creationId xmlns:a16="http://schemas.microsoft.com/office/drawing/2014/main" id="{04D580AF-E493-4203-B4C4-4D002B7ABFC8}"/>
              </a:ext>
            </a:extLst>
          </p:cNvPr>
          <p:cNvSpPr/>
          <p:nvPr/>
        </p:nvSpPr>
        <p:spPr>
          <a:xfrm>
            <a:off x="7325674" y="3551632"/>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Amit itt észre kéne venni,</a:t>
            </a:r>
            <a:br>
              <a:rPr lang="hu-HU" sz="1200" dirty="0">
                <a:latin typeface="Arial Nova Cond" panose="020B0506020202020204" pitchFamily="34" charset="0"/>
              </a:rPr>
            </a:br>
            <a:r>
              <a:rPr lang="hu-HU" sz="1200" dirty="0">
                <a:latin typeface="Arial Nova Cond" panose="020B0506020202020204" pitchFamily="34" charset="0"/>
              </a:rPr>
              <a:t>hogy mi</a:t>
            </a:r>
            <a:br>
              <a:rPr lang="hu-HU" sz="1200" dirty="0">
                <a:latin typeface="Arial Nova Cond" panose="020B0506020202020204" pitchFamily="34" charset="0"/>
              </a:rPr>
            </a:br>
            <a:r>
              <a:rPr lang="hu-HU" sz="1200" dirty="0">
                <a:latin typeface="Arial Nova Cond" panose="020B0506020202020204" pitchFamily="34" charset="0"/>
              </a:rPr>
              <a:t>folyamatosan taníjuk</a:t>
            </a:r>
            <a:br>
              <a:rPr lang="hu-HU" sz="1200" dirty="0">
                <a:latin typeface="Arial Nova Cond" panose="020B0506020202020204" pitchFamily="34" charset="0"/>
              </a:rPr>
            </a:br>
            <a:r>
              <a:rPr lang="hu-HU" sz="1200" dirty="0">
                <a:latin typeface="Arial Nova Cond" panose="020B0506020202020204" pitchFamily="34" charset="0"/>
              </a:rPr>
              <a:t>a modellt,</a:t>
            </a:r>
            <a:br>
              <a:rPr lang="hu-HU" sz="1200" dirty="0">
                <a:latin typeface="Arial Nova Cond" panose="020B0506020202020204" pitchFamily="34" charset="0"/>
              </a:rPr>
            </a:br>
            <a:r>
              <a:rPr lang="hu-HU" sz="1200" dirty="0">
                <a:latin typeface="Arial Nova Cond" panose="020B0506020202020204" pitchFamily="34" charset="0"/>
              </a:rPr>
              <a:t>miközben új adatok jönnek</a:t>
            </a:r>
          </a:p>
        </p:txBody>
      </p:sp>
      <p:sp>
        <p:nvSpPr>
          <p:cNvPr id="29" name="Szabadkézi sokszög: alakzat 28">
            <a:extLst>
              <a:ext uri="{FF2B5EF4-FFF2-40B4-BE49-F238E27FC236}">
                <a16:creationId xmlns:a16="http://schemas.microsoft.com/office/drawing/2014/main" id="{C12197A0-B607-4FBE-8CA7-A258EA29133E}"/>
              </a:ext>
            </a:extLst>
          </p:cNvPr>
          <p:cNvSpPr/>
          <p:nvPr/>
        </p:nvSpPr>
        <p:spPr>
          <a:xfrm>
            <a:off x="7238799" y="423686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új adat bármiben is hasonló legyen a korábbi adatokhoz.</a:t>
            </a:r>
          </a:p>
        </p:txBody>
      </p:sp>
      <p:sp>
        <p:nvSpPr>
          <p:cNvPr id="30" name="Szabadkézi sokszög: alakzat 29">
            <a:extLst>
              <a:ext uri="{FF2B5EF4-FFF2-40B4-BE49-F238E27FC236}">
                <a16:creationId xmlns:a16="http://schemas.microsoft.com/office/drawing/2014/main" id="{6BDE5C13-A32F-44F4-B2C6-3626ED42FAA0}"/>
              </a:ext>
            </a:extLst>
          </p:cNvPr>
          <p:cNvSpPr/>
          <p:nvPr/>
        </p:nvSpPr>
        <p:spPr>
          <a:xfrm>
            <a:off x="7330527" y="423591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Semmi nem garantálja, hogy</a:t>
            </a:r>
          </a:p>
        </p:txBody>
      </p:sp>
      <p:sp>
        <p:nvSpPr>
          <p:cNvPr id="32" name="Téglalap: szamárfül 31">
            <a:extLst>
              <a:ext uri="{FF2B5EF4-FFF2-40B4-BE49-F238E27FC236}">
                <a16:creationId xmlns:a16="http://schemas.microsoft.com/office/drawing/2014/main" id="{F9E088D7-7ED4-4A56-9968-D15B092752EF}"/>
              </a:ext>
            </a:extLst>
          </p:cNvPr>
          <p:cNvSpPr/>
          <p:nvPr/>
        </p:nvSpPr>
        <p:spPr>
          <a:xfrm>
            <a:off x="4807343" y="3551632"/>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Ami még az előzőnél is jobban bonyolítja a helyzetet.</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Hogy tanulás közben döntéseket hozunk. És minden döntés megváltoztatja a helyzetet.</a:t>
            </a:r>
          </a:p>
        </p:txBody>
      </p:sp>
      <p:sp>
        <p:nvSpPr>
          <p:cNvPr id="33" name="Téglalap: szamárfül 32">
            <a:extLst>
              <a:ext uri="{FF2B5EF4-FFF2-40B4-BE49-F238E27FC236}">
                <a16:creationId xmlns:a16="http://schemas.microsoft.com/office/drawing/2014/main" id="{C1F37F2B-FDD7-4071-943F-D2D9FC021EA6}"/>
              </a:ext>
            </a:extLst>
          </p:cNvPr>
          <p:cNvSpPr/>
          <p:nvPr/>
        </p:nvSpPr>
        <p:spPr>
          <a:xfrm>
            <a:off x="2259603" y="3551632"/>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Tehát ha úgy tetszik itt van egy interakció</a:t>
            </a:r>
            <a:br>
              <a:rPr lang="hu-HU" sz="1200" dirty="0">
                <a:latin typeface="Arial Nova Cond" panose="020B0506020202020204" pitchFamily="34" charset="0"/>
              </a:rPr>
            </a:br>
            <a:r>
              <a:rPr lang="hu-HU" sz="1200" dirty="0">
                <a:latin typeface="Arial Nova Cond" panose="020B0506020202020204" pitchFamily="34" charset="0"/>
              </a:rPr>
              <a:t>a tanuló és a </a:t>
            </a:r>
            <a:r>
              <a:rPr lang="hu-HU" sz="1200" dirty="0" err="1">
                <a:latin typeface="Arial Nova Cond" panose="020B0506020202020204" pitchFamily="34" charset="0"/>
              </a:rPr>
              <a:t>könryezet</a:t>
            </a:r>
            <a:r>
              <a:rPr lang="hu-HU" sz="1200" dirty="0">
                <a:latin typeface="Arial Nova Cond" panose="020B0506020202020204" pitchFamily="34" charset="0"/>
              </a:rPr>
              <a:t> között amiből tanul.</a:t>
            </a:r>
          </a:p>
        </p:txBody>
      </p:sp>
      <p:sp>
        <p:nvSpPr>
          <p:cNvPr id="34" name="Téglalap: szamárfül 33">
            <a:extLst>
              <a:ext uri="{FF2B5EF4-FFF2-40B4-BE49-F238E27FC236}">
                <a16:creationId xmlns:a16="http://schemas.microsoft.com/office/drawing/2014/main" id="{02D3482E-3192-4C3C-8BE5-8E43BE73889F}"/>
              </a:ext>
            </a:extLst>
          </p:cNvPr>
          <p:cNvSpPr/>
          <p:nvPr/>
        </p:nvSpPr>
        <p:spPr>
          <a:xfrm>
            <a:off x="2259603" y="1356303"/>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 tanuló a tanulása során hatással van a környezetére amiből tanul ezért lehet, hogy egyik ágens teljesen mást fog megtanulni a tanulás során mint a másik.</a:t>
            </a:r>
          </a:p>
        </p:txBody>
      </p:sp>
      <p:sp>
        <p:nvSpPr>
          <p:cNvPr id="35" name="Szabadkézi sokszög: alakzat 34">
            <a:extLst>
              <a:ext uri="{FF2B5EF4-FFF2-40B4-BE49-F238E27FC236}">
                <a16:creationId xmlns:a16="http://schemas.microsoft.com/office/drawing/2014/main" id="{58F7090D-C306-472F-B86D-69EA9CA0DEE4}"/>
              </a:ext>
            </a:extLst>
          </p:cNvPr>
          <p:cNvSpPr/>
          <p:nvPr/>
        </p:nvSpPr>
        <p:spPr>
          <a:xfrm>
            <a:off x="4485842" y="144605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Valakiből jogász lesz,</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valakiből orvos.</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Teljesen más az életútjuk.</a:t>
            </a:r>
          </a:p>
        </p:txBody>
      </p:sp>
      <p:sp>
        <p:nvSpPr>
          <p:cNvPr id="36" name="Szabadkézi sokszög: alakzat 35">
            <a:extLst>
              <a:ext uri="{FF2B5EF4-FFF2-40B4-BE49-F238E27FC236}">
                <a16:creationId xmlns:a16="http://schemas.microsoft.com/office/drawing/2014/main" id="{67F4BCF0-206B-43E0-9097-4F05B4F4ECA1}"/>
              </a:ext>
            </a:extLst>
          </p:cNvPr>
          <p:cNvSpPr/>
          <p:nvPr/>
        </p:nvSpPr>
        <p:spPr>
          <a:xfrm>
            <a:off x="4577570" y="144510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Kicsit olyan ez mint az élet</a:t>
            </a:r>
          </a:p>
        </p:txBody>
      </p:sp>
      <p:sp>
        <p:nvSpPr>
          <p:cNvPr id="42" name="Szabadkézi sokszög: alakzat 41">
            <a:extLst>
              <a:ext uri="{FF2B5EF4-FFF2-40B4-BE49-F238E27FC236}">
                <a16:creationId xmlns:a16="http://schemas.microsoft.com/office/drawing/2014/main" id="{1DF25982-A39A-4816-AD0F-D9E72BC2F06D}"/>
              </a:ext>
            </a:extLst>
          </p:cNvPr>
          <p:cNvSpPr/>
          <p:nvPr/>
        </p:nvSpPr>
        <p:spPr>
          <a:xfrm>
            <a:off x="4485842" y="24377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Mindkettő számára, csak tejesen más utat jártak be. De a környezet az ugyan az, az nem változott.</a:t>
            </a:r>
          </a:p>
        </p:txBody>
      </p:sp>
      <p:sp>
        <p:nvSpPr>
          <p:cNvPr id="43" name="Szabadkézi sokszög: alakzat 42">
            <a:extLst>
              <a:ext uri="{FF2B5EF4-FFF2-40B4-BE49-F238E27FC236}">
                <a16:creationId xmlns:a16="http://schemas.microsoft.com/office/drawing/2014/main" id="{234E8A84-340B-4B64-94AB-74AFE5894FA8}"/>
              </a:ext>
            </a:extLst>
          </p:cNvPr>
          <p:cNvSpPr/>
          <p:nvPr/>
        </p:nvSpPr>
        <p:spPr>
          <a:xfrm>
            <a:off x="4577570" y="243681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De közben a világ az ugyan az volt</a:t>
            </a:r>
          </a:p>
        </p:txBody>
      </p:sp>
      <p:sp>
        <p:nvSpPr>
          <p:cNvPr id="44" name="Téglalap: lekerekített 43">
            <a:extLst>
              <a:ext uri="{FF2B5EF4-FFF2-40B4-BE49-F238E27FC236}">
                <a16:creationId xmlns:a16="http://schemas.microsoft.com/office/drawing/2014/main" id="{98D7E6F3-6C05-48B1-A5C6-6EF8E2C569AD}"/>
              </a:ext>
            </a:extLst>
          </p:cNvPr>
          <p:cNvSpPr/>
          <p:nvPr/>
        </p:nvSpPr>
        <p:spPr>
          <a:xfrm>
            <a:off x="4806331" y="5082230"/>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Amint lép egyet máris másból fog utána tanulni mint amiből eddig tanult, vagy </a:t>
            </a:r>
            <a:r>
              <a:rPr lang="hu-HU" sz="1000">
                <a:solidFill>
                  <a:schemeClr val="tx1"/>
                </a:solidFill>
                <a:latin typeface="Arial" panose="020B0604020202020204" pitchFamily="34" charset="0"/>
                <a:cs typeface="Arial" panose="020B0604020202020204" pitchFamily="34" charset="0"/>
              </a:rPr>
              <a:t>tanult volna ha nem lép.</a:t>
            </a:r>
            <a:endParaRPr lang="hu-HU" sz="1000" dirty="0">
              <a:solidFill>
                <a:schemeClr val="tx1"/>
              </a:solidFill>
              <a:latin typeface="Arial" panose="020B0604020202020204" pitchFamily="34" charset="0"/>
              <a:cs typeface="Arial" panose="020B0604020202020204" pitchFamily="34" charset="0"/>
            </a:endParaRPr>
          </a:p>
        </p:txBody>
      </p:sp>
      <p:sp>
        <p:nvSpPr>
          <p:cNvPr id="45" name="Szabadkézi sokszög: alakzat 44">
            <a:extLst>
              <a:ext uri="{FF2B5EF4-FFF2-40B4-BE49-F238E27FC236}">
                <a16:creationId xmlns:a16="http://schemas.microsoft.com/office/drawing/2014/main" id="{0F387CCA-694A-4672-86EA-5553A1A25012}"/>
              </a:ext>
            </a:extLst>
          </p:cNvPr>
          <p:cNvSpPr/>
          <p:nvPr/>
        </p:nvSpPr>
        <p:spPr>
          <a:xfrm>
            <a:off x="4806331" y="4991562"/>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KG: </a:t>
            </a:r>
            <a:r>
              <a:rPr lang="hu-HU" sz="1000" dirty="0" err="1">
                <a:solidFill>
                  <a:schemeClr val="tx1"/>
                </a:solidFill>
                <a:latin typeface="Arial" panose="020B0604020202020204" pitchFamily="34" charset="0"/>
                <a:cs typeface="Arial" panose="020B0604020202020204" pitchFamily="34" charset="0"/>
              </a:rPr>
              <a:t>Hidden</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Markov</a:t>
            </a:r>
            <a:r>
              <a:rPr lang="hu-HU" sz="1000" dirty="0">
                <a:solidFill>
                  <a:schemeClr val="tx1"/>
                </a:solidFill>
                <a:latin typeface="Arial" panose="020B0604020202020204" pitchFamily="34" charset="0"/>
                <a:cs typeface="Arial" panose="020B0604020202020204" pitchFamily="34" charset="0"/>
              </a:rPr>
              <a:t> folyamat</a:t>
            </a:r>
          </a:p>
        </p:txBody>
      </p:sp>
    </p:spTree>
    <p:extLst>
      <p:ext uri="{BB962C8B-B14F-4D97-AF65-F5344CB8AC3E}">
        <p14:creationId xmlns:p14="http://schemas.microsoft.com/office/powerpoint/2010/main" val="321205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par>
                          <p:cTn id="72" fill="hold">
                            <p:stCondLst>
                              <p:cond delay="1500"/>
                            </p:stCondLst>
                            <p:childTnLst>
                              <p:par>
                                <p:cTn id="73" presetID="10"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500"/>
                                        <p:tgtEl>
                                          <p:spTgt spid="3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7" grpId="0" animBg="1"/>
      <p:bldP spid="38" grpId="0"/>
      <p:bldP spid="39" grpId="0" animBg="1"/>
      <p:bldP spid="12" grpId="0" animBg="1"/>
      <p:bldP spid="13" grpId="0" animBg="1"/>
      <p:bldP spid="14" grpId="0" animBg="1"/>
      <p:bldP spid="15" grpId="0" animBg="1"/>
      <p:bldP spid="17" grpId="0" animBg="1"/>
      <p:bldP spid="24" grpId="0" animBg="1"/>
      <p:bldP spid="25" grpId="0" animBg="1"/>
      <p:bldP spid="27" grpId="0" animBg="1"/>
      <p:bldP spid="28" grpId="0" animBg="1"/>
      <p:bldP spid="29" grpId="0" animBg="1"/>
      <p:bldP spid="30" grpId="0" animBg="1"/>
      <p:bldP spid="32" grpId="0" animBg="1"/>
      <p:bldP spid="33" grpId="0" animBg="1"/>
      <p:bldP spid="34" grpId="0" animBg="1"/>
      <p:bldP spid="35" grpId="0" animBg="1"/>
      <p:bldP spid="36" grpId="0" animBg="1"/>
      <p:bldP spid="42" grpId="0" animBg="1"/>
      <p:bldP spid="43" grpId="0" animBg="1"/>
      <p:bldP spid="44" grpId="0" animBg="1"/>
      <p:bldP spid="4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B2633BC-D43F-4D00-8CD2-0F5F9D8C1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8" y="1761441"/>
            <a:ext cx="11063065" cy="389170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Azt várnánk,</a:t>
            </a:r>
            <a:r>
              <a:rPr lang="hu-HU" dirty="0">
                <a:solidFill>
                  <a:schemeClr val="tx1"/>
                </a:solidFill>
                <a:latin typeface="Calibri Light" panose="020F0302020204030204" pitchFamily="34" charset="0"/>
                <a:cs typeface="Calibri Light" panose="020F0302020204030204" pitchFamily="34" charset="0"/>
              </a:rPr>
              <a:t> hogy ez az érték egyre kisebb és kisebb lesz, magyarul ez a fekete vonal ellaposodik. Erre persze van egy sokkal értelmesebb mutatószámom is de egyelőre maradjunk ebben.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73553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73458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748917" y="307284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tx1">
                <a:lumMod val="75000"/>
                <a:lumOff val="2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középpontól mért eltérés abszolút értékének kumulatív összege</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748917" y="307284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2">
              <a:lumMod val="10000"/>
            </a:schemeClr>
          </a:solidFill>
          <a:ln>
            <a:solidFill>
              <a:schemeClr val="bg2">
                <a:lumMod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Ez pedig nem más mint a fekete 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7" name="Téglalap: lekerekített 16">
            <a:extLst>
              <a:ext uri="{FF2B5EF4-FFF2-40B4-BE49-F238E27FC236}">
                <a16:creationId xmlns:a16="http://schemas.microsoft.com/office/drawing/2014/main" id="{5DDF9CCA-6AF6-4B11-A038-C13A35C12352}"/>
              </a:ext>
            </a:extLst>
          </p:cNvPr>
          <p:cNvSpPr/>
          <p:nvPr/>
        </p:nvSpPr>
        <p:spPr>
          <a:xfrm>
            <a:off x="5516539" y="2095000"/>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 egy elég hosszú futás volt figyelembe véve, hogy korábban jellemzően 3000-es pályán mentek</a:t>
            </a:r>
          </a:p>
        </p:txBody>
      </p:sp>
      <p:sp>
        <p:nvSpPr>
          <p:cNvPr id="18" name="Szabadkézi sokszög: alakzat 17">
            <a:extLst>
              <a:ext uri="{FF2B5EF4-FFF2-40B4-BE49-F238E27FC236}">
                <a16:creationId xmlns:a16="http://schemas.microsoft.com/office/drawing/2014/main" id="{04753D39-D04E-4463-9C56-EC85F75ED949}"/>
              </a:ext>
            </a:extLst>
          </p:cNvPr>
          <p:cNvSpPr/>
          <p:nvPr/>
        </p:nvSpPr>
        <p:spPr>
          <a:xfrm>
            <a:off x="5516539" y="2004332"/>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5649</a:t>
            </a:r>
          </a:p>
        </p:txBody>
      </p:sp>
      <p:sp>
        <p:nvSpPr>
          <p:cNvPr id="20" name="Szabadkézi sokszög: alakzat 19">
            <a:extLst>
              <a:ext uri="{FF2B5EF4-FFF2-40B4-BE49-F238E27FC236}">
                <a16:creationId xmlns:a16="http://schemas.microsoft.com/office/drawing/2014/main" id="{5DD8A5CF-4094-48FE-8615-10C6D39162E4}"/>
              </a:ext>
            </a:extLst>
          </p:cNvPr>
          <p:cNvSpPr/>
          <p:nvPr/>
        </p:nvSpPr>
        <p:spPr>
          <a:xfrm>
            <a:off x="2660544" y="20946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Bármely időpontban a középpontól mért távolság [negatív ha lefelé, pozitív ha felfelé tért el]</a:t>
            </a:r>
          </a:p>
        </p:txBody>
      </p:sp>
      <p:sp>
        <p:nvSpPr>
          <p:cNvPr id="21" name="Szabadkézi sokszög: alakzat 20">
            <a:extLst>
              <a:ext uri="{FF2B5EF4-FFF2-40B4-BE49-F238E27FC236}">
                <a16:creationId xmlns:a16="http://schemas.microsoft.com/office/drawing/2014/main" id="{C017D779-CF5B-4B22-8FDC-0A13AFB77545}"/>
              </a:ext>
            </a:extLst>
          </p:cNvPr>
          <p:cNvSpPr/>
          <p:nvPr/>
        </p:nvSpPr>
        <p:spPr>
          <a:xfrm>
            <a:off x="2748917" y="20937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A zöld </a:t>
            </a:r>
            <a:r>
              <a:rPr lang="hu-HU" sz="1000" dirty="0" err="1">
                <a:solidFill>
                  <a:schemeClr val="bg1"/>
                </a:solidFill>
                <a:latin typeface="Arial" panose="020B0604020202020204" pitchFamily="34" charset="0"/>
                <a:cs typeface="Arial" panose="020B0604020202020204" pitchFamily="34" charset="0"/>
              </a:rPr>
              <a:t>volnal</a:t>
            </a:r>
            <a:endParaRPr lang="hu-HU" sz="1000" dirty="0">
              <a:solidFill>
                <a:schemeClr val="bg1"/>
              </a:solidFill>
              <a:latin typeface="Arial" panose="020B0604020202020204" pitchFamily="34" charset="0"/>
              <a:cs typeface="Arial" panose="020B0604020202020204" pitchFamily="34" charset="0"/>
            </a:endParaRPr>
          </a:p>
        </p:txBody>
      </p:sp>
      <p:sp>
        <p:nvSpPr>
          <p:cNvPr id="25" name="Szöveg helye 14">
            <a:extLst>
              <a:ext uri="{FF2B5EF4-FFF2-40B4-BE49-F238E27FC236}">
                <a16:creationId xmlns:a16="http://schemas.microsoft.com/office/drawing/2014/main" id="{5B30AC3D-B229-4E0F-93B0-A76B68AB21B9}"/>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Hogyan számszerűsítsük, hogy mennyire volt jó egy futás, mennyire jól tanulta meg a neurális háló az f(</a:t>
            </a:r>
            <a:r>
              <a:rPr lang="hu-HU" dirty="0" err="1">
                <a:solidFill>
                  <a:schemeClr val="tx1"/>
                </a:solidFill>
                <a:latin typeface="Calibri Light" panose="020F0302020204030204" pitchFamily="34" charset="0"/>
                <a:cs typeface="Calibri Light" panose="020F0302020204030204" pitchFamily="34" charset="0"/>
              </a:rPr>
              <a:t>sL</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sC</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sR</a:t>
            </a:r>
            <a:r>
              <a:rPr lang="hu-HU" dirty="0">
                <a:solidFill>
                  <a:schemeClr val="tx1"/>
                </a:solidFill>
                <a:latin typeface="Calibri Light" panose="020F0302020204030204" pitchFamily="34" charset="0"/>
                <a:cs typeface="Calibri Light" panose="020F0302020204030204" pitchFamily="34" charset="0"/>
              </a:rPr>
              <a:t>) = z összefüggést.</a:t>
            </a:r>
          </a:p>
        </p:txBody>
      </p:sp>
      <p:sp>
        <p:nvSpPr>
          <p:cNvPr id="26" name="Szöveg helye 14">
            <a:extLst>
              <a:ext uri="{FF2B5EF4-FFF2-40B4-BE49-F238E27FC236}">
                <a16:creationId xmlns:a16="http://schemas.microsoft.com/office/drawing/2014/main" id="{58642B83-4588-48B9-9D2B-C5FCE17CAAC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erre lesz egy válaszom, de ennél fontosabb, hogy mennyire sikerült közel tartania magát a középvonalhoz. Ezt a középvonaltól mért eltérés abszolútértékének kumulatív értékével mértem, amelyet az alábbi ábrán a fekete vonal jelöl. Az eltérések abszolútértékei összeadódnak és így igy alakul ki minden időpillanatban az adott eredmény.</a:t>
            </a:r>
          </a:p>
        </p:txBody>
      </p:sp>
    </p:spTree>
    <p:extLst>
      <p:ext uri="{BB962C8B-B14F-4D97-AF65-F5344CB8AC3E}">
        <p14:creationId xmlns:p14="http://schemas.microsoft.com/office/powerpoint/2010/main" val="212934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6" name="ani_history">
            <a:hlinkClick r:id="" action="ppaction://media"/>
            <a:extLst>
              <a:ext uri="{FF2B5EF4-FFF2-40B4-BE49-F238E27FC236}">
                <a16:creationId xmlns:a16="http://schemas.microsoft.com/office/drawing/2014/main" id="{B295E223-3DD4-45C5-8F3F-C02E004C5B6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7778" b="7778"/>
          <a:stretch/>
        </p:blipFill>
        <p:spPr>
          <a:xfrm>
            <a:off x="554182" y="82806"/>
            <a:ext cx="11083636" cy="3600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78689" y="65160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kicsit több információ van a képen mint amit írásban el lehet mondani.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78689" y="65160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Ide jön majd a szóbeli magyarázat</a:t>
            </a:r>
          </a:p>
        </p:txBody>
      </p:sp>
      <p:sp>
        <p:nvSpPr>
          <p:cNvPr id="28" name="Szabadkézi sokszög: alakzat 27">
            <a:extLst>
              <a:ext uri="{FF2B5EF4-FFF2-40B4-BE49-F238E27FC236}">
                <a16:creationId xmlns:a16="http://schemas.microsoft.com/office/drawing/2014/main" id="{92AA9DAE-C9FD-4558-B5FA-65F197AC7956}"/>
              </a:ext>
            </a:extLst>
          </p:cNvPr>
          <p:cNvSpPr/>
          <p:nvPr/>
        </p:nvSpPr>
        <p:spPr>
          <a:xfrm>
            <a:off x="6752560" y="217502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Ez egy „</a:t>
            </a:r>
            <a:r>
              <a:rPr lang="hu-HU" sz="1000" dirty="0" err="1">
                <a:solidFill>
                  <a:schemeClr val="tx1"/>
                </a:solidFill>
                <a:latin typeface="Arial" panose="020B0604020202020204" pitchFamily="34" charset="0"/>
                <a:cs typeface="Arial" panose="020B0604020202020204" pitchFamily="34" charset="0"/>
              </a:rPr>
              <a:t>logistic</a:t>
            </a:r>
            <a:r>
              <a:rPr lang="hu-HU" sz="1000" dirty="0">
                <a:solidFill>
                  <a:schemeClr val="tx1"/>
                </a:solidFill>
                <a:latin typeface="Arial" panose="020B0604020202020204" pitchFamily="34" charset="0"/>
                <a:cs typeface="Arial" panose="020B0604020202020204" pitchFamily="34" charset="0"/>
              </a:rPr>
              <a:t>” átviteli </a:t>
            </a:r>
            <a:r>
              <a:rPr lang="hu-HU" sz="1000" dirty="0" err="1">
                <a:solidFill>
                  <a:schemeClr val="tx1"/>
                </a:solidFill>
                <a:latin typeface="Arial" panose="020B0604020202020204" pitchFamily="34" charset="0"/>
                <a:cs typeface="Arial" panose="020B0604020202020204" pitchFamily="34" charset="0"/>
              </a:rPr>
              <a:t>függvénynel</a:t>
            </a:r>
            <a:r>
              <a:rPr lang="hu-HU" sz="1000" dirty="0">
                <a:solidFill>
                  <a:schemeClr val="tx1"/>
                </a:solidFill>
                <a:latin typeface="Arial" panose="020B0604020202020204" pitchFamily="34" charset="0"/>
                <a:cs typeface="Arial" panose="020B0604020202020204" pitchFamily="34" charset="0"/>
              </a:rPr>
              <a:t> készül futás – majd lehet látni, hogy ez miben különbözik a tangenstől.</a:t>
            </a:r>
          </a:p>
        </p:txBody>
      </p:sp>
      <p:sp>
        <p:nvSpPr>
          <p:cNvPr id="29" name="Szabadkézi sokszög: alakzat 28">
            <a:extLst>
              <a:ext uri="{FF2B5EF4-FFF2-40B4-BE49-F238E27FC236}">
                <a16:creationId xmlns:a16="http://schemas.microsoft.com/office/drawing/2014/main" id="{F4DA574D-62B4-445B-9FE8-4C26BEF01C88}"/>
              </a:ext>
            </a:extLst>
          </p:cNvPr>
          <p:cNvSpPr/>
          <p:nvPr/>
        </p:nvSpPr>
        <p:spPr>
          <a:xfrm>
            <a:off x="6752560" y="217502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a:t>
            </a:r>
            <a:r>
              <a:rPr lang="hu-HU" sz="1000" dirty="0" err="1">
                <a:solidFill>
                  <a:schemeClr val="tx1"/>
                </a:solidFill>
                <a:latin typeface="Arial" panose="020B0604020202020204" pitchFamily="34" charset="0"/>
                <a:cs typeface="Arial" panose="020B0604020202020204" pitchFamily="34" charset="0"/>
              </a:rPr>
              <a:t>magamank</a:t>
            </a:r>
            <a:endParaRPr lang="hu-HU" sz="1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009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200" fill="hold"/>
                                        <p:tgtEl>
                                          <p:spTgt spid="4"/>
                                        </p:tgtEl>
                                      </p:cBhvr>
                                    </p:cmd>
                                  </p:childTnLst>
                                </p:cTn>
                              </p:par>
                              <p:par>
                                <p:cTn id="7" presetID="1" presetClass="mediacall" presetSubtype="0" fill="hold" nodeType="withEffect">
                                  <p:stCondLst>
                                    <p:cond delay="0"/>
                                  </p:stCondLst>
                                  <p:childTnLst>
                                    <p:cmd type="call" cmd="playFrom(0.0)">
                                      <p:cBhvr>
                                        <p:cTn id="8" dur="70700" fill="hold"/>
                                        <p:tgtEl>
                                          <p:spTgt spid="6"/>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4"/>
                </p:tgtEl>
              </p:cMediaNode>
            </p:video>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4"/>
                                        </p:tgtEl>
                                      </p:cBhvr>
                                    </p:cmd>
                                  </p:childTnLst>
                                </p:cTn>
                              </p:par>
                            </p:childTnLst>
                          </p:cTn>
                        </p:par>
                      </p:childTnLst>
                    </p:cTn>
                  </p:par>
                </p:childTnLst>
              </p:cTn>
              <p:nextCondLst>
                <p:cond evt="onClick" delay="0">
                  <p:tgtEl>
                    <p:spTgt spid="4"/>
                  </p:tgtEl>
                </p:cond>
              </p:nextCondLst>
            </p:seq>
            <p:video>
              <p:cMediaNode vol="80000">
                <p:cTn id="40" fill="hold" display="0">
                  <p:stCondLst>
                    <p:cond delay="indefinite"/>
                  </p:stCondLst>
                </p:cTn>
                <p:tgtEl>
                  <p:spTgt spid="6"/>
                </p:tgtEl>
              </p:cMediaNode>
            </p:video>
            <p:seq concurrent="1" nextAc="seek">
              <p:cTn id="41" restart="whenNotActive" fill="hold" evtFilter="cancelBubble" nodeType="interactiveSeq">
                <p:stCondLst>
                  <p:cond evt="onClick" delay="0">
                    <p:tgtEl>
                      <p:spTgt spid="6"/>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6"/>
                                        </p:tgtEl>
                                      </p:cBhvr>
                                    </p:cmd>
                                  </p:childTnLst>
                                </p:cTn>
                              </p:par>
                            </p:childTnLst>
                          </p:cTn>
                        </p:par>
                      </p:childTnLst>
                    </p:cTn>
                  </p:par>
                </p:childTnLst>
              </p:cTn>
              <p:nextCondLst>
                <p:cond evt="onClick" delay="0">
                  <p:tgtEl>
                    <p:spTgt spid="6"/>
                  </p:tgtEl>
                </p:cond>
              </p:nextCondLst>
            </p:seq>
          </p:childTnLst>
        </p:cTn>
      </p:par>
    </p:tnLst>
    <p:bldLst>
      <p:bldP spid="22" grpId="0" animBg="1"/>
      <p:bldP spid="24" grpId="0" animBg="1"/>
      <p:bldP spid="13" grpId="0" animBg="1"/>
      <p:bldP spid="27" grpId="0" animBg="1"/>
      <p:bldP spid="30"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2" name="ani_timeline_sensors_v1">
            <a:hlinkClick r:id="" action="ppaction://media"/>
            <a:extLst>
              <a:ext uri="{FF2B5EF4-FFF2-40B4-BE49-F238E27FC236}">
                <a16:creationId xmlns:a16="http://schemas.microsoft.com/office/drawing/2014/main" id="{699E1A60-84EC-4BFE-809A-D794E4A0994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52499" y="20403"/>
            <a:ext cx="10287000" cy="3429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32</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0" y="9611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Érdekesség a végén kimegy a sávból és elveszti a szenzort – de érdekes amikor visszatalál – ami utána jön</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0" y="9611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Hiberbolikus</a:t>
            </a:r>
            <a:r>
              <a:rPr lang="hu-HU" sz="1000" dirty="0">
                <a:solidFill>
                  <a:schemeClr val="tx1"/>
                </a:solidFill>
                <a:latin typeface="Arial" panose="020B0604020202020204" pitchFamily="34" charset="0"/>
                <a:cs typeface="Arial" panose="020B0604020202020204" pitchFamily="34" charset="0"/>
              </a:rPr>
              <a:t> tangens átviteli függvény</a:t>
            </a:r>
          </a:p>
        </p:txBody>
      </p:sp>
      <p:sp>
        <p:nvSpPr>
          <p:cNvPr id="14" name="Szabadkézi sokszög: alakzat 13">
            <a:extLst>
              <a:ext uri="{FF2B5EF4-FFF2-40B4-BE49-F238E27FC236}">
                <a16:creationId xmlns:a16="http://schemas.microsoft.com/office/drawing/2014/main" id="{EA6B83DD-43A1-4C02-B18E-2DADF78E057A}"/>
              </a:ext>
            </a:extLst>
          </p:cNvPr>
          <p:cNvSpPr/>
          <p:nvPr/>
        </p:nvSpPr>
        <p:spPr>
          <a:xfrm>
            <a:off x="0" y="342719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Sokkal stabilabbnak tűnik de összességében nem ad olyan jó eredményt.</a:t>
            </a:r>
          </a:p>
        </p:txBody>
      </p:sp>
      <p:sp>
        <p:nvSpPr>
          <p:cNvPr id="15" name="Szabadkézi sokszög: alakzat 14">
            <a:extLst>
              <a:ext uri="{FF2B5EF4-FFF2-40B4-BE49-F238E27FC236}">
                <a16:creationId xmlns:a16="http://schemas.microsoft.com/office/drawing/2014/main" id="{9FD2F0C6-9FF7-4275-B6B3-63DCC47B3E96}"/>
              </a:ext>
            </a:extLst>
          </p:cNvPr>
          <p:cNvSpPr/>
          <p:nvPr/>
        </p:nvSpPr>
        <p:spPr>
          <a:xfrm>
            <a:off x="0" y="342719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Sigmoid</a:t>
            </a:r>
            <a:r>
              <a:rPr lang="hu-HU" sz="1000" dirty="0">
                <a:solidFill>
                  <a:schemeClr val="tx1"/>
                </a:solidFill>
                <a:latin typeface="Arial" panose="020B0604020202020204" pitchFamily="34" charset="0"/>
                <a:cs typeface="Arial" panose="020B0604020202020204" pitchFamily="34" charset="0"/>
              </a:rPr>
              <a:t> átviteli függvénnyel</a:t>
            </a:r>
          </a:p>
        </p:txBody>
      </p:sp>
      <p:sp>
        <p:nvSpPr>
          <p:cNvPr id="18" name="Téglalap: lekerekített 17">
            <a:extLst>
              <a:ext uri="{FF2B5EF4-FFF2-40B4-BE49-F238E27FC236}">
                <a16:creationId xmlns:a16="http://schemas.microsoft.com/office/drawing/2014/main" id="{029BDE56-1C78-4D56-993E-0543FE9A9A44}"/>
              </a:ext>
            </a:extLst>
          </p:cNvPr>
          <p:cNvSpPr/>
          <p:nvPr/>
        </p:nvSpPr>
        <p:spPr>
          <a:xfrm>
            <a:off x="5224230" y="4092835"/>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Ezeket még a kísérletezés alatt követtem el ezért ez rövidebb lett, de majd később módosítom</a:t>
            </a:r>
          </a:p>
        </p:txBody>
      </p:sp>
      <p:sp>
        <p:nvSpPr>
          <p:cNvPr id="19" name="Szabadkézi sokszög: alakzat 18">
            <a:extLst>
              <a:ext uri="{FF2B5EF4-FFF2-40B4-BE49-F238E27FC236}">
                <a16:creationId xmlns:a16="http://schemas.microsoft.com/office/drawing/2014/main" id="{F69A4CC2-FF56-491A-A8E4-CAB44EBE9002}"/>
              </a:ext>
            </a:extLst>
          </p:cNvPr>
          <p:cNvSpPr/>
          <p:nvPr/>
        </p:nvSpPr>
        <p:spPr>
          <a:xfrm>
            <a:off x="5224230" y="4002167"/>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ez egy idő után leáll</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10517516" y="4131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éles szemű kutató</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észreveheti, hogy ez</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kisebb hibát ad</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10605889" y="41215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a:t>
            </a:r>
          </a:p>
        </p:txBody>
      </p:sp>
    </p:spTree>
    <p:extLst>
      <p:ext uri="{BB962C8B-B14F-4D97-AF65-F5344CB8AC3E}">
        <p14:creationId xmlns:p14="http://schemas.microsoft.com/office/powerpoint/2010/main" val="367296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900" fill="hold"/>
                                        <p:tgtEl>
                                          <p:spTgt spid="2"/>
                                        </p:tgtEl>
                                      </p:cBhvr>
                                    </p:cmd>
                                  </p:childTnLst>
                                </p:cTn>
                              </p:par>
                              <p:par>
                                <p:cTn id="7" presetID="1" presetClass="mediacall" presetSubtype="0" fill="hold" nodeType="withEffect">
                                  <p:stCondLst>
                                    <p:cond delay="0"/>
                                  </p:stCondLst>
                                  <p:childTnLst>
                                    <p:cmd type="call" cmd="playFrom(0.0)">
                                      <p:cBhvr>
                                        <p:cTn id="8" dur="70200" fill="hold"/>
                                        <p:tgtEl>
                                          <p:spTgt spid="4"/>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100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10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600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600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4"/>
                </p:tgtEl>
              </p:cMediaNode>
            </p:video>
            <p:seq concurrent="1" nextAc="seek">
              <p:cTn id="39" restart="whenNotActive" fill="hold" evtFilter="cancelBubble" nodeType="interactiveSeq">
                <p:stCondLst>
                  <p:cond evt="onClick" delay="0">
                    <p:tgtEl>
                      <p:spTgt spid="4"/>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4"/>
                                        </p:tgtEl>
                                      </p:cBhvr>
                                    </p:cmd>
                                  </p:childTnLst>
                                </p:cTn>
                              </p:par>
                            </p:childTnLst>
                          </p:cTn>
                        </p:par>
                      </p:childTnLst>
                    </p:cTn>
                  </p:par>
                </p:childTnLst>
              </p:cTn>
              <p:nextCondLst>
                <p:cond evt="onClick" delay="0">
                  <p:tgtEl>
                    <p:spTgt spid="4"/>
                  </p:tgtEl>
                </p:cond>
              </p:nextCondLst>
            </p:seq>
            <p:video>
              <p:cMediaNode vol="80000">
                <p:cTn id="44" fill="hold" display="0">
                  <p:stCondLst>
                    <p:cond delay="indefinite"/>
                  </p:stCondLst>
                </p:cTn>
                <p:tgtEl>
                  <p:spTgt spid="2"/>
                </p:tgtEl>
              </p:cMediaNode>
            </p:video>
            <p:seq concurrent="1" nextAc="seek">
              <p:cTn id="45" restart="whenNotActive" fill="hold" evtFilter="cancelBubble" nodeType="interactiveSeq">
                <p:stCondLst>
                  <p:cond evt="onClick" delay="0">
                    <p:tgtEl>
                      <p:spTgt spid="2"/>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
                                        </p:tgtEl>
                                      </p:cBhvr>
                                    </p:cmd>
                                  </p:childTnLst>
                                </p:cTn>
                              </p:par>
                            </p:childTnLst>
                          </p:cTn>
                        </p:par>
                      </p:childTnLst>
                    </p:cTn>
                  </p:par>
                </p:childTnLst>
              </p:cTn>
              <p:nextCondLst>
                <p:cond evt="onClick" delay="0">
                  <p:tgtEl>
                    <p:spTgt spid="2"/>
                  </p:tgtEl>
                </p:cond>
              </p:nextCondLst>
            </p:seq>
          </p:childTnLst>
        </p:cTn>
      </p:par>
    </p:tnLst>
    <p:bldLst>
      <p:bldP spid="13" grpId="0" animBg="1"/>
      <p:bldP spid="27" grpId="0" animBg="1"/>
      <p:bldP spid="30" grpId="0" animBg="1"/>
      <p:bldP spid="14" grpId="0" animBg="1"/>
      <p:bldP spid="15" grpId="0" animBg="1"/>
      <p:bldP spid="18" grpId="0" animBg="1"/>
      <p:bldP spid="19" grpId="0" animBg="1"/>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ANN_">
            <a:hlinkClick r:id="" action="ppaction://media"/>
            <a:extLst>
              <a:ext uri="{FF2B5EF4-FFF2-40B4-BE49-F238E27FC236}">
                <a16:creationId xmlns:a16="http://schemas.microsoft.com/office/drawing/2014/main" id="{0B9DDE3C-CF90-4780-BEB9-C3234B3418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00400" y="381000"/>
            <a:ext cx="5791200" cy="6096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2" name="Szabadkézi sokszög: alakzat 21">
            <a:extLst>
              <a:ext uri="{FF2B5EF4-FFF2-40B4-BE49-F238E27FC236}">
                <a16:creationId xmlns:a16="http://schemas.microsoft.com/office/drawing/2014/main" id="{9D15048E-3B0A-46C7-9B32-70722B7EDF49}"/>
              </a:ext>
            </a:extLst>
          </p:cNvPr>
          <p:cNvSpPr/>
          <p:nvPr/>
        </p:nvSpPr>
        <p:spPr>
          <a:xfrm>
            <a:off x="1058655" y="1804199"/>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Elfelejtettem rátenni a számozást,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 legyen számozva ez is</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3" name="Szabadkézi sokszög: alakzat 22">
            <a:extLst>
              <a:ext uri="{FF2B5EF4-FFF2-40B4-BE49-F238E27FC236}">
                <a16:creationId xmlns:a16="http://schemas.microsoft.com/office/drawing/2014/main" id="{05E08EA4-77EE-465C-9763-57364604F435}"/>
              </a:ext>
            </a:extLst>
          </p:cNvPr>
          <p:cNvSpPr/>
          <p:nvPr/>
        </p:nvSpPr>
        <p:spPr>
          <a:xfrm>
            <a:off x="1058655" y="180419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Igy alakul a neurális háló </a:t>
            </a:r>
          </a:p>
        </p:txBody>
      </p:sp>
      <p:sp>
        <p:nvSpPr>
          <p:cNvPr id="24" name="Szabadkézi sokszög: alakzat 23">
            <a:extLst>
              <a:ext uri="{FF2B5EF4-FFF2-40B4-BE49-F238E27FC236}">
                <a16:creationId xmlns:a16="http://schemas.microsoft.com/office/drawing/2014/main" id="{3A241793-909F-4D8E-9F71-FF4A14355720}"/>
              </a:ext>
            </a:extLst>
          </p:cNvPr>
          <p:cNvSpPr/>
          <p:nvPr/>
        </p:nvSpPr>
        <p:spPr>
          <a:xfrm>
            <a:off x="1058655" y="312936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err="1">
                <a:solidFill>
                  <a:prstClr val="black"/>
                </a:solidFill>
                <a:latin typeface="Arial" panose="020B0604020202020204" pitchFamily="34" charset="0"/>
                <a:cs typeface="Arial" panose="020B0604020202020204" pitchFamily="34" charset="0"/>
              </a:rPr>
              <a:t>Abs</a:t>
            </a:r>
            <a:r>
              <a:rPr lang="hu-HU" sz="1000" dirty="0">
                <a:solidFill>
                  <a:prstClr val="black"/>
                </a:solidFill>
                <a:latin typeface="Arial" panose="020B0604020202020204" pitchFamily="34" charset="0"/>
                <a:cs typeface="Arial" panose="020B0604020202020204" pitchFamily="34" charset="0"/>
              </a:rPr>
              <a:t>(0.5)-nél kisebb sulyok vonalait ne nagyítsa – de ez így animációban nem annyira jó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a:t>
            </a:r>
            <a:r>
              <a:rPr lang="hu-HU" sz="1000" dirty="0" err="1">
                <a:solidFill>
                  <a:prstClr val="black"/>
                </a:solidFill>
                <a:latin typeface="Arial" panose="020B0604020202020204" pitchFamily="34" charset="0"/>
                <a:cs typeface="Arial" panose="020B0604020202020204" pitchFamily="34" charset="0"/>
              </a:rPr>
              <a:t>átirini</a:t>
            </a:r>
            <a:endParaRPr lang="hu-HU" dirty="0"/>
          </a:p>
        </p:txBody>
      </p:sp>
      <p:sp>
        <p:nvSpPr>
          <p:cNvPr id="25" name="Szabadkézi sokszög: alakzat 24">
            <a:extLst>
              <a:ext uri="{FF2B5EF4-FFF2-40B4-BE49-F238E27FC236}">
                <a16:creationId xmlns:a16="http://schemas.microsoft.com/office/drawing/2014/main" id="{771FA441-082D-40C6-82A0-CC66E745BDFB}"/>
              </a:ext>
            </a:extLst>
          </p:cNvPr>
          <p:cNvSpPr/>
          <p:nvPr/>
        </p:nvSpPr>
        <p:spPr>
          <a:xfrm>
            <a:off x="1058655" y="312936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Annó</a:t>
            </a:r>
            <a:r>
              <a:rPr lang="hu-HU" sz="1000" dirty="0">
                <a:solidFill>
                  <a:schemeClr val="tx1"/>
                </a:solidFill>
                <a:latin typeface="Arial" panose="020B0604020202020204" pitchFamily="34" charset="0"/>
                <a:cs typeface="Arial" panose="020B0604020202020204" pitchFamily="34" charset="0"/>
              </a:rPr>
              <a:t> ezt úgy írtam meg, hogy a</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8975035" y="83818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Azonkívűl</a:t>
            </a:r>
            <a:r>
              <a:rPr lang="hu-HU" sz="1000" dirty="0">
                <a:solidFill>
                  <a:schemeClr val="tx1"/>
                </a:solidFill>
                <a:latin typeface="Arial" panose="020B0604020202020204" pitchFamily="34" charset="0"/>
                <a:cs typeface="Arial" panose="020B0604020202020204" pitchFamily="34" charset="0"/>
              </a:rPr>
              <a:t>, hogy nekem tetszik az ég egy adta világon semmi értelme – annyit látunk, hogy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9063408" y="83722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Különben ennek az ábrának</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8975035" y="455493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Majd diszkrét </a:t>
            </a:r>
            <a:r>
              <a:rPr lang="hu-HU" sz="1000" dirty="0" err="1">
                <a:solidFill>
                  <a:schemeClr val="tx1"/>
                </a:solidFill>
                <a:latin typeface="Arial" panose="020B0604020202020204" pitchFamily="34" charset="0"/>
                <a:cs typeface="Arial" panose="020B0604020202020204" pitchFamily="34" charset="0"/>
              </a:rPr>
              <a:t>ugrásokat</a:t>
            </a:r>
            <a:r>
              <a:rPr lang="hu-HU" sz="1000" dirty="0">
                <a:solidFill>
                  <a:schemeClr val="tx1"/>
                </a:solidFill>
                <a:latin typeface="Arial" panose="020B0604020202020204" pitchFamily="34" charset="0"/>
                <a:cs typeface="Arial" panose="020B0604020202020204" pitchFamily="34" charset="0"/>
              </a:rPr>
              <a:t> teszek az útba, hogy akkor hogyan reagál egy-egy ugrásra</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9063408" y="455398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Azért az majd érdekes lesz, ha</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8975035"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Látványos, ember nincs aki átlátná, hogy mi történik benne. (na mindegy)</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9063408"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Jól fog ez még jönni, de azon túl, hogy</a:t>
            </a:r>
          </a:p>
        </p:txBody>
      </p:sp>
    </p:spTree>
    <p:extLst>
      <p:ext uri="{BB962C8B-B14F-4D97-AF65-F5344CB8AC3E}">
        <p14:creationId xmlns:p14="http://schemas.microsoft.com/office/powerpoint/2010/main" val="22154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700" fill="hold"/>
                                        <p:tgtEl>
                                          <p:spTgt spid="6"/>
                                        </p:tgtEl>
                                      </p:cBhvr>
                                    </p:cmd>
                                  </p:childTnLst>
                                </p:cTn>
                              </p:par>
                              <p:par>
                                <p:cTn id="7" presetID="10" presetClass="entr" presetSubtype="0" fill="hold" grpId="0" nodeType="withEffect">
                                  <p:stCondLst>
                                    <p:cond delay="100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par>
                                <p:cTn id="10" presetID="10" presetClass="entr" presetSubtype="0" fill="hold" grpId="0" nodeType="withEffect">
                                  <p:stCondLst>
                                    <p:cond delay="100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20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2000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300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3000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6"/>
                </p:tgtEl>
              </p:cMediaNode>
            </p:video>
            <p:seq concurrent="1" nextAc="seek">
              <p:cTn id="31" restart="whenNotActive" fill="hold" evtFilter="cancelBubble" nodeType="interactiveSeq">
                <p:stCondLst>
                  <p:cond evt="onClick" delay="0">
                    <p:tgtEl>
                      <p:spTgt spid="6"/>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6"/>
                                        </p:tgtEl>
                                      </p:cBhvr>
                                    </p:cmd>
                                  </p:childTnLst>
                                </p:cTn>
                              </p:par>
                            </p:childTnLst>
                          </p:cTn>
                        </p:par>
                      </p:childTnLst>
                    </p:cTn>
                  </p:par>
                </p:childTnLst>
              </p:cTn>
              <p:nextCondLst>
                <p:cond evt="onClick" delay="0">
                  <p:tgtEl>
                    <p:spTgt spid="6"/>
                  </p:tgtEl>
                </p:cond>
              </p:nextCondLst>
            </p:seq>
          </p:childTnLst>
        </p:cTn>
      </p:par>
    </p:tnLst>
    <p:bldLst>
      <p:bldP spid="13" grpId="0" animBg="1"/>
      <p:bldP spid="20" grpId="0" animBg="1"/>
      <p:bldP spid="21" grpId="0" animBg="1"/>
      <p:bldP spid="26" grpId="0" animBg="1"/>
      <p:bldP spid="28" grpId="0" animBg="1"/>
      <p:bldP spid="29" grpId="0" animBg="1"/>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est_resized">
            <a:hlinkClick r:id="" action="ppaction://media"/>
            <a:extLst>
              <a:ext uri="{FF2B5EF4-FFF2-40B4-BE49-F238E27FC236}">
                <a16:creationId xmlns:a16="http://schemas.microsoft.com/office/drawing/2014/main" id="{66CD5C8F-7DD4-4D08-B036-DFBBBE15D37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54182" y="3253680"/>
            <a:ext cx="11083636" cy="3730625"/>
          </a:xfrm>
          <a:prstGeom prst="rect">
            <a:avLst/>
          </a:prstGeom>
        </p:spPr>
      </p:pic>
      <p:pic>
        <p:nvPicPr>
          <p:cNvPr id="5" name="train_resised">
            <a:hlinkClick r:id="" action="ppaction://media"/>
            <a:extLst>
              <a:ext uri="{FF2B5EF4-FFF2-40B4-BE49-F238E27FC236}">
                <a16:creationId xmlns:a16="http://schemas.microsoft.com/office/drawing/2014/main" id="{23E3F24B-4822-4A88-8822-8878EBCB6E4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54182" y="-1889"/>
            <a:ext cx="11083636" cy="373062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4270299" y="4708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Itt lehet, nyomon követni, hogy alakulnak a súlyok a neurális hálóban.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Mindig új adatokat kap s így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4358672" y="4699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Szépen alakul a neurális háló</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27029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 azon a pályán megy végig, de most már nem tanul – </a:t>
            </a:r>
            <a:r>
              <a:rPr lang="hu-HU" sz="1000" dirty="0" err="1">
                <a:solidFill>
                  <a:schemeClr val="tx1"/>
                </a:solidFill>
                <a:latin typeface="Arial" panose="020B0604020202020204" pitchFamily="34" charset="0"/>
                <a:cs typeface="Arial" panose="020B0604020202020204" pitchFamily="34" charset="0"/>
              </a:rPr>
              <a:t>Production</a:t>
            </a:r>
            <a:r>
              <a:rPr lang="hu-HU" sz="1000" dirty="0">
                <a:solidFill>
                  <a:schemeClr val="tx1"/>
                </a:solidFill>
                <a:latin typeface="Arial" panose="020B0604020202020204" pitchFamily="34" charset="0"/>
                <a:cs typeface="Arial" panose="020B0604020202020204" pitchFamily="34" charset="0"/>
              </a:rPr>
              <a:t> Üzemmód, ha úgy tetszik.</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35867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Miután kialakult leteszteljük</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5332184" y="56715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Teljesít mint amikor még tanult.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Vesd össze – fenti ábra.</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5420557" y="56706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Már az elejétől fogva sokkal jobban</a:t>
            </a:r>
          </a:p>
        </p:txBody>
      </p:sp>
      <p:sp>
        <p:nvSpPr>
          <p:cNvPr id="19" name="Téglalap: szamárfül 18">
            <a:extLst>
              <a:ext uri="{FF2B5EF4-FFF2-40B4-BE49-F238E27FC236}">
                <a16:creationId xmlns:a16="http://schemas.microsoft.com/office/drawing/2014/main" id="{CC09D11D-FDAB-430B-8D7B-606D8523FA51}"/>
              </a:ext>
            </a:extLst>
          </p:cNvPr>
          <p:cNvSpPr/>
          <p:nvPr/>
        </p:nvSpPr>
        <p:spPr>
          <a:xfrm>
            <a:off x="9690299" y="448364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Igazából ez egy hatalmas ugrás mert itt látszik, hogy tényleg megtanulta az összefüggést a szenzorok értékei és a helyes lépés között.</a:t>
            </a:r>
            <a:endParaRPr lang="hu-HU" sz="1200" dirty="0">
              <a:solidFill>
                <a:schemeClr val="bg1"/>
              </a:solidFill>
              <a:latin typeface="Arial Nova Cond" panose="020B0506020202020204" pitchFamily="34" charset="0"/>
            </a:endParaRP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9720116"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0" name="Szabadkézi sokszög: alakzat 29">
            <a:extLst>
              <a:ext uri="{FF2B5EF4-FFF2-40B4-BE49-F238E27FC236}">
                <a16:creationId xmlns:a16="http://schemas.microsoft.com/office/drawing/2014/main" id="{83E50002-7BC1-4694-94AC-C9E250A8CECE}"/>
              </a:ext>
            </a:extLst>
          </p:cNvPr>
          <p:cNvSpPr/>
          <p:nvPr/>
        </p:nvSpPr>
        <p:spPr>
          <a:xfrm>
            <a:off x="0" y="187874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Majd az adatokat lementettem és az alsó futás már a betöltött adatok</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alapján halad a pályán.</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0" y="187874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9115"/>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futás közben tanult a rendszer.</a:t>
            </a:r>
          </a:p>
        </p:txBody>
      </p:sp>
      <p:sp>
        <p:nvSpPr>
          <p:cNvPr id="33" name="Szabadkézi sokszög: alakzat 32">
            <a:extLst>
              <a:ext uri="{FF2B5EF4-FFF2-40B4-BE49-F238E27FC236}">
                <a16:creationId xmlns:a16="http://schemas.microsoft.com/office/drawing/2014/main" id="{74CB5FCC-51D2-4543-80C2-D295F6DCB28B}"/>
              </a:ext>
            </a:extLst>
          </p:cNvPr>
          <p:cNvSpPr/>
          <p:nvPr/>
        </p:nvSpPr>
        <p:spPr>
          <a:xfrm>
            <a:off x="0" y="529333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Itt semelyik lépésben nem tanul, csak</a:t>
            </a:r>
            <a:br>
              <a:rPr lang="hu-HU" sz="1000" dirty="0">
                <a:solidFill>
                  <a:prstClr val="black"/>
                </a:solidFill>
                <a:latin typeface="Arial" panose="020B0604020202020204" pitchFamily="34" charset="0"/>
                <a:cs typeface="Arial" panose="020B0604020202020204" pitchFamily="34" charset="0"/>
              </a:rPr>
            </a:br>
            <a:r>
              <a:rPr lang="hu-HU" sz="1000" dirty="0">
                <a:solidFill>
                  <a:prstClr val="black"/>
                </a:solidFill>
                <a:latin typeface="Arial" panose="020B0604020202020204" pitchFamily="34" charset="0"/>
                <a:cs typeface="Arial" panose="020B0604020202020204" pitchFamily="34" charset="0"/>
              </a:rPr>
              <a:t>az alapján dönt amit korábban megtanult.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30B1E8A0-46AB-4310-9242-C84213A4047B}"/>
              </a:ext>
            </a:extLst>
          </p:cNvPr>
          <p:cNvSpPr/>
          <p:nvPr/>
        </p:nvSpPr>
        <p:spPr>
          <a:xfrm>
            <a:off x="0" y="529333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67A93B"/>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 teszt üzem</a:t>
            </a:r>
          </a:p>
        </p:txBody>
      </p:sp>
      <p:sp>
        <p:nvSpPr>
          <p:cNvPr id="35" name="Szabadkézi sokszög: alakzat 34">
            <a:extLst>
              <a:ext uri="{FF2B5EF4-FFF2-40B4-BE49-F238E27FC236}">
                <a16:creationId xmlns:a16="http://schemas.microsoft.com/office/drawing/2014/main" id="{6CE48F40-D756-4D7E-B247-6ABDC3DAC081}"/>
              </a:ext>
            </a:extLst>
          </p:cNvPr>
          <p:cNvSpPr/>
          <p:nvPr/>
        </p:nvSpPr>
        <p:spPr>
          <a:xfrm>
            <a:off x="968822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 – a </a:t>
            </a:r>
            <a:r>
              <a:rPr lang="hu-HU" sz="1000" dirty="0" err="1">
                <a:solidFill>
                  <a:schemeClr val="tx1"/>
                </a:solidFill>
                <a:latin typeface="Arial" panose="020B0604020202020204" pitchFamily="34" charset="0"/>
                <a:cs typeface="Arial" panose="020B0604020202020204" pitchFamily="34" charset="0"/>
              </a:rPr>
              <a:t>train</a:t>
            </a:r>
            <a:r>
              <a:rPr lang="hu-HU" sz="1000" dirty="0">
                <a:solidFill>
                  <a:schemeClr val="tx1"/>
                </a:solidFill>
                <a:latin typeface="Arial" panose="020B0604020202020204" pitchFamily="34" charset="0"/>
                <a:cs typeface="Arial" panose="020B0604020202020204" pitchFamily="34" charset="0"/>
              </a:rPr>
              <a:t> és a test is ugyan olyan hosszú legyen, </a:t>
            </a:r>
            <a:r>
              <a:rPr lang="hu-HU" sz="1000">
                <a:solidFill>
                  <a:schemeClr val="tx1"/>
                </a:solidFill>
                <a:latin typeface="Arial" panose="020B0604020202020204" pitchFamily="34" charset="0"/>
                <a:cs typeface="Arial" panose="020B0604020202020204" pitchFamily="34" charset="0"/>
              </a:rPr>
              <a:t>nehogy belekössenek.</a:t>
            </a:r>
            <a:endParaRPr lang="hu-HU" sz="1000" dirty="0">
              <a:solidFill>
                <a:schemeClr val="tx1"/>
              </a:solidFill>
              <a:latin typeface="Arial" panose="020B0604020202020204" pitchFamily="34" charset="0"/>
              <a:cs typeface="Arial" panose="020B0604020202020204" pitchFamily="34" charset="0"/>
            </a:endParaRPr>
          </a:p>
        </p:txBody>
      </p:sp>
      <p:sp>
        <p:nvSpPr>
          <p:cNvPr id="36" name="Szabadkézi sokszög: alakzat 35">
            <a:extLst>
              <a:ext uri="{FF2B5EF4-FFF2-40B4-BE49-F238E27FC236}">
                <a16:creationId xmlns:a16="http://schemas.microsoft.com/office/drawing/2014/main" id="{CF033FC7-4C9F-47E2-AB25-A44932B55CAD}"/>
              </a:ext>
            </a:extLst>
          </p:cNvPr>
          <p:cNvSpPr/>
          <p:nvPr/>
        </p:nvSpPr>
        <p:spPr>
          <a:xfrm>
            <a:off x="977660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őt egy pár iterációval tovább fut</a:t>
            </a:r>
          </a:p>
        </p:txBody>
      </p:sp>
    </p:spTree>
    <p:extLst>
      <p:ext uri="{BB962C8B-B14F-4D97-AF65-F5344CB8AC3E}">
        <p14:creationId xmlns:p14="http://schemas.microsoft.com/office/powerpoint/2010/main" val="20457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00" fill="hold"/>
                                        <p:tgtEl>
                                          <p:spTgt spid="5"/>
                                        </p:tgtEl>
                                      </p:cBhvr>
                                    </p:cmd>
                                  </p:childTnLst>
                                </p:cTn>
                              </p:par>
                              <p:par>
                                <p:cTn id="7" presetID="1" presetClass="mediacall" presetSubtype="0" fill="hold" nodeType="withEffect">
                                  <p:stCondLst>
                                    <p:cond delay="0"/>
                                  </p:stCondLst>
                                  <p:childTnLst>
                                    <p:cmd type="call" cmd="playFrom(0.0)">
                                      <p:cBhvr>
                                        <p:cTn id="8" dur="29500" fill="hold"/>
                                        <p:tgtEl>
                                          <p:spTgt spid="6"/>
                                        </p:tgtEl>
                                      </p:cBhvr>
                                    </p:cmd>
                                  </p:childTnLst>
                                </p:cTn>
                              </p:par>
                              <p:par>
                                <p:cTn id="9" presetID="10" presetClass="entr" presetSubtype="0" fill="hold" grpId="0" nodeType="withEffect">
                                  <p:stCondLst>
                                    <p:cond delay="100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100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200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200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300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300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30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300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2000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2000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5"/>
                </p:tgtEl>
              </p:cMediaNode>
            </p:video>
            <p:seq concurrent="1" nextAc="seek">
              <p:cTn id="40" restart="whenNotActive" fill="hold" evtFilter="cancelBubble" nodeType="interactiveSeq">
                <p:stCondLst>
                  <p:cond evt="onClick" delay="0">
                    <p:tgtEl>
                      <p:spTgt spid="5"/>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5"/>
                                        </p:tgtEl>
                                      </p:cBhvr>
                                    </p:cmd>
                                  </p:childTnLst>
                                </p:cTn>
                              </p:par>
                            </p:childTnLst>
                          </p:cTn>
                        </p:par>
                      </p:childTnLst>
                    </p:cTn>
                  </p:par>
                </p:childTnLst>
              </p:cTn>
              <p:nextCondLst>
                <p:cond evt="onClick" delay="0">
                  <p:tgtEl>
                    <p:spTgt spid="5"/>
                  </p:tgtEl>
                </p:cond>
              </p:nextCondLst>
            </p:seq>
            <p:video>
              <p:cMediaNode vol="80000">
                <p:cTn id="45" fill="hold" display="0">
                  <p:stCondLst>
                    <p:cond delay="indefinite"/>
                  </p:stCondLst>
                </p:cTn>
                <p:tgtEl>
                  <p:spTgt spid="6"/>
                </p:tgtEl>
              </p:cMediaNode>
            </p:video>
            <p:seq concurrent="1" nextAc="seek">
              <p:cTn id="46" restart="whenNotActive" fill="hold" evtFilter="cancelBubble" nodeType="interactiveSeq">
                <p:stCondLst>
                  <p:cond evt="onClick" delay="0">
                    <p:tgtEl>
                      <p:spTgt spid="6"/>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6"/>
                                        </p:tgtEl>
                                      </p:cBhvr>
                                    </p:cmd>
                                  </p:childTnLst>
                                </p:cTn>
                              </p:par>
                            </p:childTnLst>
                          </p:cTn>
                        </p:par>
                      </p:childTnLst>
                    </p:cTn>
                  </p:par>
                </p:childTnLst>
              </p:cTn>
              <p:nextCondLst>
                <p:cond evt="onClick" delay="0">
                  <p:tgtEl>
                    <p:spTgt spid="6"/>
                  </p:tgtEl>
                </p:cond>
              </p:nextCondLst>
            </p:seq>
          </p:childTnLst>
        </p:cTn>
      </p:par>
    </p:tnLst>
    <p:bldLst>
      <p:bldP spid="20" grpId="0" animBg="1"/>
      <p:bldP spid="21" grpId="0" animBg="1"/>
      <p:bldP spid="26" grpId="0" animBg="1"/>
      <p:bldP spid="28" grpId="0" animBg="1"/>
      <p:bldP spid="29" grpId="0" animBg="1"/>
      <p:bldP spid="31" grpId="0" animBg="1"/>
      <p:bldP spid="19" grpId="0" animBg="1"/>
      <p:bldP spid="27" grpId="0" animBg="1"/>
      <p:bldP spid="35" grpId="0" animBg="1"/>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est_resized">
            <a:hlinkClick r:id="" action="ppaction://media"/>
            <a:extLst>
              <a:ext uri="{FF2B5EF4-FFF2-40B4-BE49-F238E27FC236}">
                <a16:creationId xmlns:a16="http://schemas.microsoft.com/office/drawing/2014/main" id="{66CD5C8F-7DD4-4D08-B036-DFBBBE15D37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54182" y="3253680"/>
            <a:ext cx="11083636" cy="3730625"/>
          </a:xfrm>
          <a:prstGeom prst="rect">
            <a:avLst/>
          </a:prstGeom>
        </p:spPr>
      </p:pic>
      <p:pic>
        <p:nvPicPr>
          <p:cNvPr id="5" name="train_resised">
            <a:hlinkClick r:id="" action="ppaction://media"/>
            <a:extLst>
              <a:ext uri="{FF2B5EF4-FFF2-40B4-BE49-F238E27FC236}">
                <a16:creationId xmlns:a16="http://schemas.microsoft.com/office/drawing/2014/main" id="{23E3F24B-4822-4A88-8822-8878EBCB6E4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54182" y="-1889"/>
            <a:ext cx="11083636" cy="373062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35</a:t>
            </a:fld>
            <a:endParaRPr lang="en-GB" dirty="0"/>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4270299" y="4708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Itt lehet, nyomon követni, hogy alakulnak a súlyok a neurális hálóban.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Mindig új adatokat kap s így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4358672" y="4699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Szépen alakul a neurális háló</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27029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 azon a pályán megy végig, de most már nem tanul – </a:t>
            </a:r>
            <a:r>
              <a:rPr lang="hu-HU" sz="1000" dirty="0" err="1">
                <a:solidFill>
                  <a:schemeClr val="tx1"/>
                </a:solidFill>
                <a:latin typeface="Arial" panose="020B0604020202020204" pitchFamily="34" charset="0"/>
                <a:cs typeface="Arial" panose="020B0604020202020204" pitchFamily="34" charset="0"/>
              </a:rPr>
              <a:t>Production</a:t>
            </a:r>
            <a:r>
              <a:rPr lang="hu-HU" sz="1000" dirty="0">
                <a:solidFill>
                  <a:schemeClr val="tx1"/>
                </a:solidFill>
                <a:latin typeface="Arial" panose="020B0604020202020204" pitchFamily="34" charset="0"/>
                <a:cs typeface="Arial" panose="020B0604020202020204" pitchFamily="34" charset="0"/>
              </a:rPr>
              <a:t> Üzemmód, ha úgy tetszik.</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35867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Miután kialakult leteszteljük</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5332184" y="56715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Teljesít mint amikor még tanult.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Vesd össze – fenti ábra.</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5420557" y="56706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Már az elejétől fogva sokkal jobban</a:t>
            </a:r>
          </a:p>
        </p:txBody>
      </p:sp>
      <p:sp>
        <p:nvSpPr>
          <p:cNvPr id="19" name="Téglalap: szamárfül 18">
            <a:extLst>
              <a:ext uri="{FF2B5EF4-FFF2-40B4-BE49-F238E27FC236}">
                <a16:creationId xmlns:a16="http://schemas.microsoft.com/office/drawing/2014/main" id="{CC09D11D-FDAB-430B-8D7B-606D8523FA51}"/>
              </a:ext>
            </a:extLst>
          </p:cNvPr>
          <p:cNvSpPr/>
          <p:nvPr/>
        </p:nvSpPr>
        <p:spPr>
          <a:xfrm>
            <a:off x="9690299" y="448364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Igazából ez egy hatalmas ugrás mert itt látszik, hogy tényleg megtanulta az összefüggést a szenzorok értékei és a helyes lépés között.</a:t>
            </a:r>
            <a:endParaRPr lang="hu-HU" sz="1200" dirty="0">
              <a:solidFill>
                <a:schemeClr val="bg1"/>
              </a:solidFill>
              <a:latin typeface="Arial Nova Cond" panose="020B0506020202020204" pitchFamily="34" charset="0"/>
            </a:endParaRP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9720116"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4CB5FCC-51D2-4543-80C2-D295F6DCB28B}"/>
              </a:ext>
            </a:extLst>
          </p:cNvPr>
          <p:cNvSpPr/>
          <p:nvPr/>
        </p:nvSpPr>
        <p:spPr>
          <a:xfrm>
            <a:off x="0" y="529333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Itt semelyik lépésben nem tanul, csak</a:t>
            </a:r>
            <a:br>
              <a:rPr lang="hu-HU" sz="1000" dirty="0">
                <a:solidFill>
                  <a:prstClr val="black"/>
                </a:solidFill>
                <a:latin typeface="Arial" panose="020B0604020202020204" pitchFamily="34" charset="0"/>
                <a:cs typeface="Arial" panose="020B0604020202020204" pitchFamily="34" charset="0"/>
              </a:rPr>
            </a:br>
            <a:r>
              <a:rPr lang="hu-HU" sz="1000" dirty="0">
                <a:solidFill>
                  <a:prstClr val="black"/>
                </a:solidFill>
                <a:latin typeface="Arial" panose="020B0604020202020204" pitchFamily="34" charset="0"/>
                <a:cs typeface="Arial" panose="020B0604020202020204" pitchFamily="34" charset="0"/>
              </a:rPr>
              <a:t>az alapján dönt amit korábban megtanult.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30B1E8A0-46AB-4310-9242-C84213A4047B}"/>
              </a:ext>
            </a:extLst>
          </p:cNvPr>
          <p:cNvSpPr/>
          <p:nvPr/>
        </p:nvSpPr>
        <p:spPr>
          <a:xfrm>
            <a:off x="0" y="529333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67A83A"/>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 teszt üzem</a:t>
            </a:r>
          </a:p>
        </p:txBody>
      </p:sp>
      <p:sp>
        <p:nvSpPr>
          <p:cNvPr id="35" name="Szabadkézi sokszög: alakzat 34">
            <a:extLst>
              <a:ext uri="{FF2B5EF4-FFF2-40B4-BE49-F238E27FC236}">
                <a16:creationId xmlns:a16="http://schemas.microsoft.com/office/drawing/2014/main" id="{6CE48F40-D756-4D7E-B247-6ABDC3DAC081}"/>
              </a:ext>
            </a:extLst>
          </p:cNvPr>
          <p:cNvSpPr/>
          <p:nvPr/>
        </p:nvSpPr>
        <p:spPr>
          <a:xfrm>
            <a:off x="968822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 – a </a:t>
            </a:r>
            <a:r>
              <a:rPr lang="hu-HU" sz="1000" dirty="0" err="1">
                <a:solidFill>
                  <a:schemeClr val="tx1"/>
                </a:solidFill>
                <a:latin typeface="Arial" panose="020B0604020202020204" pitchFamily="34" charset="0"/>
                <a:cs typeface="Arial" panose="020B0604020202020204" pitchFamily="34" charset="0"/>
              </a:rPr>
              <a:t>train</a:t>
            </a:r>
            <a:r>
              <a:rPr lang="hu-HU" sz="1000" dirty="0">
                <a:solidFill>
                  <a:schemeClr val="tx1"/>
                </a:solidFill>
                <a:latin typeface="Arial" panose="020B0604020202020204" pitchFamily="34" charset="0"/>
                <a:cs typeface="Arial" panose="020B0604020202020204" pitchFamily="34" charset="0"/>
              </a:rPr>
              <a:t> és a test is ugyan olyan hosszú legyen, </a:t>
            </a:r>
            <a:r>
              <a:rPr lang="hu-HU" sz="1000">
                <a:solidFill>
                  <a:schemeClr val="tx1"/>
                </a:solidFill>
                <a:latin typeface="Arial" panose="020B0604020202020204" pitchFamily="34" charset="0"/>
                <a:cs typeface="Arial" panose="020B0604020202020204" pitchFamily="34" charset="0"/>
              </a:rPr>
              <a:t>nehogy belekössenek.</a:t>
            </a:r>
            <a:endParaRPr lang="hu-HU" sz="1000" dirty="0">
              <a:solidFill>
                <a:schemeClr val="tx1"/>
              </a:solidFill>
              <a:latin typeface="Arial" panose="020B0604020202020204" pitchFamily="34" charset="0"/>
              <a:cs typeface="Arial" panose="020B0604020202020204" pitchFamily="34" charset="0"/>
            </a:endParaRPr>
          </a:p>
        </p:txBody>
      </p:sp>
      <p:sp>
        <p:nvSpPr>
          <p:cNvPr id="36" name="Szabadkézi sokszög: alakzat 35">
            <a:extLst>
              <a:ext uri="{FF2B5EF4-FFF2-40B4-BE49-F238E27FC236}">
                <a16:creationId xmlns:a16="http://schemas.microsoft.com/office/drawing/2014/main" id="{CF033FC7-4C9F-47E2-AB25-A44932B55CAD}"/>
              </a:ext>
            </a:extLst>
          </p:cNvPr>
          <p:cNvSpPr/>
          <p:nvPr/>
        </p:nvSpPr>
        <p:spPr>
          <a:xfrm>
            <a:off x="977660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őt egy pár iterációval tovább fut</a:t>
            </a:r>
          </a:p>
        </p:txBody>
      </p:sp>
      <p:sp>
        <p:nvSpPr>
          <p:cNvPr id="23" name="Szabadkézi sokszög: alakzat 22">
            <a:extLst>
              <a:ext uri="{FF2B5EF4-FFF2-40B4-BE49-F238E27FC236}">
                <a16:creationId xmlns:a16="http://schemas.microsoft.com/office/drawing/2014/main" id="{94EACF27-F664-436D-AB63-09441A4ADF3B}"/>
              </a:ext>
            </a:extLst>
          </p:cNvPr>
          <p:cNvSpPr/>
          <p:nvPr/>
        </p:nvSpPr>
        <p:spPr>
          <a:xfrm>
            <a:off x="-6105" y="1875730"/>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Majd az adatokat lementettem és az alsó futás már a betöltött adatok alapján halad a pályán.</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4" name="Szabadkézi sokszög: alakzat 23">
            <a:extLst>
              <a:ext uri="{FF2B5EF4-FFF2-40B4-BE49-F238E27FC236}">
                <a16:creationId xmlns:a16="http://schemas.microsoft.com/office/drawing/2014/main" id="{5AC80416-B54F-463E-AB9B-0CF38508A64E}"/>
              </a:ext>
            </a:extLst>
          </p:cNvPr>
          <p:cNvSpPr/>
          <p:nvPr/>
        </p:nvSpPr>
        <p:spPr>
          <a:xfrm>
            <a:off x="-6105" y="18757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9115"/>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futás közben tanult a rendszer.</a:t>
            </a:r>
          </a:p>
        </p:txBody>
      </p:sp>
      <p:pic>
        <p:nvPicPr>
          <p:cNvPr id="4" name="ani_test_history">
            <a:hlinkClick r:id="" action="ppaction://media"/>
            <a:extLst>
              <a:ext uri="{FF2B5EF4-FFF2-40B4-BE49-F238E27FC236}">
                <a16:creationId xmlns:a16="http://schemas.microsoft.com/office/drawing/2014/main" id="{F96D9A66-6623-4708-AE27-5317E2182390}"/>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54182" y="1297421"/>
            <a:ext cx="11083636" cy="4263159"/>
          </a:xfrm>
          <a:prstGeom prst="rect">
            <a:avLst/>
          </a:prstGeom>
        </p:spPr>
      </p:pic>
      <p:sp>
        <p:nvSpPr>
          <p:cNvPr id="30" name="Szabadkézi sokszög: alakzat 29">
            <a:extLst>
              <a:ext uri="{FF2B5EF4-FFF2-40B4-BE49-F238E27FC236}">
                <a16:creationId xmlns:a16="http://schemas.microsoft.com/office/drawing/2014/main" id="{83E50002-7BC1-4694-94AC-C9E250A8CECE}"/>
              </a:ext>
            </a:extLst>
          </p:cNvPr>
          <p:cNvSpPr/>
          <p:nvPr/>
        </p:nvSpPr>
        <p:spPr>
          <a:xfrm>
            <a:off x="0" y="187874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Egy nagyon rövid tanulás után engedem végig a pályán – hogy érezzük a különbséget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0" y="187874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hogy érezzük milyen az amikor</a:t>
            </a:r>
          </a:p>
        </p:txBody>
      </p:sp>
    </p:spTree>
    <p:extLst>
      <p:ext uri="{BB962C8B-B14F-4D97-AF65-F5344CB8AC3E}">
        <p14:creationId xmlns:p14="http://schemas.microsoft.com/office/powerpoint/2010/main" val="86983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200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000"/>
                            </p:stCondLst>
                            <p:childTnLst>
                              <p:par>
                                <p:cTn id="30" presetID="1" presetClass="mediacall" presetSubtype="0" fill="hold" nodeType="afterEffect">
                                  <p:stCondLst>
                                    <p:cond delay="0"/>
                                  </p:stCondLst>
                                  <p:childTnLst>
                                    <p:cmd type="call" cmd="playFrom(0.0)">
                                      <p:cBhvr>
                                        <p:cTn id="31" dur="2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5"/>
                </p:tgtEl>
              </p:cMediaNode>
            </p:video>
            <p:video>
              <p:cMediaNode vol="80000">
                <p:cTn id="33" fill="hold" display="0">
                  <p:stCondLst>
                    <p:cond delay="indefinite"/>
                  </p:stCondLst>
                </p:cTn>
                <p:tgtEl>
                  <p:spTgt spid="6"/>
                </p:tgtEl>
              </p:cMediaNode>
            </p:video>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6"/>
                                        </p:tgtEl>
                                      </p:cBhvr>
                                    </p:cmd>
                                  </p:childTnLst>
                                </p:cTn>
                              </p:par>
                            </p:childTnLst>
                          </p:cTn>
                        </p:par>
                      </p:childTnLst>
                    </p:cTn>
                  </p:par>
                </p:childTnLst>
              </p:cTn>
              <p:nextCondLst>
                <p:cond evt="onClick" delay="0">
                  <p:tgtEl>
                    <p:spTgt spid="6"/>
                  </p:tgtEl>
                </p:cond>
              </p:nextCondLst>
            </p:seq>
            <p:video>
              <p:cMediaNode vol="80000">
                <p:cTn id="39" fill="hold" display="0">
                  <p:stCondLst>
                    <p:cond delay="indefinite"/>
                  </p:stCondLst>
                </p:cTn>
                <p:tgtEl>
                  <p:spTgt spid="4"/>
                </p:tgtEl>
              </p:cMediaNode>
            </p:video>
            <p:seq concurrent="1" nextAc="seek">
              <p:cTn id="40" restart="whenNotActive" fill="hold" evtFilter="cancelBubble" nodeType="interactiveSeq">
                <p:stCondLst>
                  <p:cond evt="onClick" delay="0">
                    <p:tgtEl>
                      <p:spTgt spid="4"/>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4"/>
                                        </p:tgtEl>
                                      </p:cBhvr>
                                    </p:cmd>
                                  </p:childTnLst>
                                </p:cTn>
                              </p:par>
                            </p:childTnLst>
                          </p:cTn>
                        </p:par>
                      </p:childTnLst>
                    </p:cTn>
                  </p:par>
                </p:childTnLst>
              </p:cTn>
              <p:nextCondLst>
                <p:cond evt="onClick" delay="0">
                  <p:tgtEl>
                    <p:spTgt spid="4"/>
                  </p:tgtEl>
                </p:cond>
              </p:nextCondLst>
            </p:seq>
          </p:childTnLst>
        </p:cTn>
      </p:par>
    </p:tnLst>
    <p:bldLst>
      <p:bldP spid="35" grpId="0" animBg="1"/>
      <p:bldP spid="36" grpId="0" animBg="1"/>
      <p:bldP spid="23" grpId="0" animBg="1"/>
      <p:bldP spid="24" grpId="0" animBg="1"/>
      <p:bldP spid="30"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2717593A-CC95-43C2-8A74-D37F59A0C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382"/>
            <a:ext cx="12192000" cy="483770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36</a:t>
            </a:fld>
            <a:endParaRPr lang="en-GB" dirty="0"/>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841587" y="16709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pic>
        <p:nvPicPr>
          <p:cNvPr id="10" name="Kép 9" descr="A képen szöveg, antenna látható&#10;&#10;Automatikusan generált leírás">
            <a:extLst>
              <a:ext uri="{FF2B5EF4-FFF2-40B4-BE49-F238E27FC236}">
                <a16:creationId xmlns:a16="http://schemas.microsoft.com/office/drawing/2014/main" id="{215D11EF-9B70-42EE-8FBB-5986BFBAA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2" y="4239002"/>
            <a:ext cx="12192000" cy="2598028"/>
          </a:xfrm>
          <a:prstGeom prst="rect">
            <a:avLst/>
          </a:prstGeom>
        </p:spPr>
      </p:pic>
      <p:sp>
        <p:nvSpPr>
          <p:cNvPr id="37" name="Szabadkézi sokszög: alakzat 36">
            <a:extLst>
              <a:ext uri="{FF2B5EF4-FFF2-40B4-BE49-F238E27FC236}">
                <a16:creationId xmlns:a16="http://schemas.microsoft.com/office/drawing/2014/main" id="{6A5FC246-4D98-4F7F-B414-46AF2E385117}"/>
              </a:ext>
            </a:extLst>
          </p:cNvPr>
          <p:cNvSpPr/>
          <p:nvPr/>
        </p:nvSpPr>
        <p:spPr>
          <a:xfrm>
            <a:off x="10501587" y="505498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hogy mikor, mekkorát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és milyen irányba</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lépett.</a:t>
            </a:r>
          </a:p>
        </p:txBody>
      </p:sp>
      <p:sp>
        <p:nvSpPr>
          <p:cNvPr id="38" name="Szabadkézi sokszög: alakzat 37">
            <a:extLst>
              <a:ext uri="{FF2B5EF4-FFF2-40B4-BE49-F238E27FC236}">
                <a16:creationId xmlns:a16="http://schemas.microsoft.com/office/drawing/2014/main" id="{B07CA69D-883B-41B2-BC15-2D36E6A8137D}"/>
              </a:ext>
            </a:extLst>
          </p:cNvPr>
          <p:cNvSpPr/>
          <p:nvPr/>
        </p:nvSpPr>
        <p:spPr>
          <a:xfrm>
            <a:off x="10589960" y="505403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accent5">
              <a:lumMod val="7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Itt látható </a:t>
            </a:r>
          </a:p>
        </p:txBody>
      </p:sp>
    </p:spTree>
    <p:extLst>
      <p:ext uri="{BB962C8B-B14F-4D97-AF65-F5344CB8AC3E}">
        <p14:creationId xmlns:p14="http://schemas.microsoft.com/office/powerpoint/2010/main" val="254612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36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37</a:t>
            </a:fld>
            <a:endParaRPr lang="en-GB" dirty="0"/>
          </a:p>
        </p:txBody>
      </p:sp>
      <p:sp>
        <p:nvSpPr>
          <p:cNvPr id="32" name="Téglalap: szamárfül 31">
            <a:extLst>
              <a:ext uri="{FF2B5EF4-FFF2-40B4-BE49-F238E27FC236}">
                <a16:creationId xmlns:a16="http://schemas.microsoft.com/office/drawing/2014/main" id="{2FE28E6C-416B-494E-84FE-CA481E952829}"/>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37" name="Téglalap: szamárfül 36">
            <a:extLst>
              <a:ext uri="{FF2B5EF4-FFF2-40B4-BE49-F238E27FC236}">
                <a16:creationId xmlns:a16="http://schemas.microsoft.com/office/drawing/2014/main" id="{4A10BEA4-3779-4602-A9F3-2CED8D3AC7D5}"/>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kimenete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2" name="Szabadkézi sokszög: alakzat 61">
            <a:extLst>
              <a:ext uri="{FF2B5EF4-FFF2-40B4-BE49-F238E27FC236}">
                <a16:creationId xmlns:a16="http://schemas.microsoft.com/office/drawing/2014/main" id="{2CDF92A6-181B-4E8E-AFB1-62951CB7FC43}"/>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3" name="Szabadkézi sokszög: alakzat 62">
            <a:extLst>
              <a:ext uri="{FF2B5EF4-FFF2-40B4-BE49-F238E27FC236}">
                <a16:creationId xmlns:a16="http://schemas.microsoft.com/office/drawing/2014/main" id="{BC590EE5-54EC-4CAB-90F6-A2C17E88E1AC}"/>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64" name="Szabadkézi sokszög: alakzat 63">
            <a:extLst>
              <a:ext uri="{FF2B5EF4-FFF2-40B4-BE49-F238E27FC236}">
                <a16:creationId xmlns:a16="http://schemas.microsoft.com/office/drawing/2014/main" id="{A33B1844-17B7-42F3-9878-517ECE89CA2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5" name="Szabadkézi sokszög: alakzat 64">
            <a:extLst>
              <a:ext uri="{FF2B5EF4-FFF2-40B4-BE49-F238E27FC236}">
                <a16:creationId xmlns:a16="http://schemas.microsoft.com/office/drawing/2014/main" id="{A2EE3ABF-10CC-404B-A92E-326ED9D487CF}"/>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109700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7"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szöveg, személy látható&#10;&#10;Automatikusan generált leírás">
            <a:extLst>
              <a:ext uri="{FF2B5EF4-FFF2-40B4-BE49-F238E27FC236}">
                <a16:creationId xmlns:a16="http://schemas.microsoft.com/office/drawing/2014/main" id="{73E04C7D-F110-48F1-903A-5F8869196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7346"/>
            <a:ext cx="12192000" cy="5223309"/>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effectLst>
            <a:softEdge rad="152400"/>
          </a:effectLst>
        </p:spPr>
        <p:txBody>
          <a:bodyPr rtlCol="0"/>
          <a:lstStyle/>
          <a:p>
            <a:pPr rtl="0"/>
            <a:fld id="{19B51A1E-902D-48AF-9020-955120F399B6}" type="slidenum">
              <a:rPr lang="en-GB" smtClean="0"/>
              <a:pPr rtl="0"/>
              <a:t>38</a:t>
            </a:fld>
            <a:endParaRPr lang="en-GB" dirty="0"/>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a:effectLst>
            <a:softEdge rad="152400"/>
          </a:effectLst>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38</a:t>
            </a:fld>
            <a:endParaRPr lang="en-GB" dirty="0"/>
          </a:p>
        </p:txBody>
      </p:sp>
      <p:sp>
        <p:nvSpPr>
          <p:cNvPr id="33" name="Téglalap: lekerekített 32">
            <a:extLst>
              <a:ext uri="{FF2B5EF4-FFF2-40B4-BE49-F238E27FC236}">
                <a16:creationId xmlns:a16="http://schemas.microsoft.com/office/drawing/2014/main" id="{720D61AE-B309-40EF-912F-F9457F2717CC}"/>
              </a:ext>
            </a:extLst>
          </p:cNvPr>
          <p:cNvSpPr/>
          <p:nvPr/>
        </p:nvSpPr>
        <p:spPr>
          <a:xfrm>
            <a:off x="919184" y="259234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ajánlom Mr. Smith figyelmébe</a:t>
            </a:r>
          </a:p>
        </p:txBody>
      </p:sp>
      <p:sp>
        <p:nvSpPr>
          <p:cNvPr id="34" name="Szabadkézi sokszög: alakzat 33">
            <a:extLst>
              <a:ext uri="{FF2B5EF4-FFF2-40B4-BE49-F238E27FC236}">
                <a16:creationId xmlns:a16="http://schemas.microsoft.com/office/drawing/2014/main" id="{607D0F28-8AA5-4AED-BF4C-CA627754C5E7}"/>
              </a:ext>
            </a:extLst>
          </p:cNvPr>
          <p:cNvSpPr/>
          <p:nvPr/>
        </p:nvSpPr>
        <p:spPr>
          <a:xfrm>
            <a:off x="919184" y="250167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Következő Diákat különös tekintettel</a:t>
            </a:r>
          </a:p>
        </p:txBody>
      </p:sp>
      <p:sp>
        <p:nvSpPr>
          <p:cNvPr id="10" name="Téglalap: lekerekített 9">
            <a:extLst>
              <a:ext uri="{FF2B5EF4-FFF2-40B4-BE49-F238E27FC236}">
                <a16:creationId xmlns:a16="http://schemas.microsoft.com/office/drawing/2014/main" id="{723CA343-DE22-40C8-87A7-241E8D260BFE}"/>
              </a:ext>
            </a:extLst>
          </p:cNvPr>
          <p:cNvSpPr/>
          <p:nvPr/>
        </p:nvSpPr>
        <p:spPr>
          <a:xfrm>
            <a:off x="5491184" y="367987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kérdéseire kaphat választ. Hogyan lehet optimalizálni az Erőforrások számát.</a:t>
            </a:r>
          </a:p>
        </p:txBody>
      </p:sp>
      <p:sp>
        <p:nvSpPr>
          <p:cNvPr id="11" name="Szabadkézi sokszög: alakzat 10">
            <a:extLst>
              <a:ext uri="{FF2B5EF4-FFF2-40B4-BE49-F238E27FC236}">
                <a16:creationId xmlns:a16="http://schemas.microsoft.com/office/drawing/2014/main" id="{56B3956A-7666-4512-A839-C2AAF0D1010C}"/>
              </a:ext>
            </a:extLst>
          </p:cNvPr>
          <p:cNvSpPr/>
          <p:nvPr/>
        </p:nvSpPr>
        <p:spPr>
          <a:xfrm>
            <a:off x="5491184" y="358920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Mert a Cloud </a:t>
            </a:r>
            <a:r>
              <a:rPr lang="hu-HU" sz="1000" dirty="0" err="1">
                <a:solidFill>
                  <a:schemeClr val="tx1"/>
                </a:solidFill>
                <a:latin typeface="Arial" panose="020B0604020202020204" pitchFamily="34" charset="0"/>
                <a:cs typeface="Arial" panose="020B0604020202020204" pitchFamily="34" charset="0"/>
              </a:rPr>
              <a:t>Scaling</a:t>
            </a:r>
            <a:r>
              <a:rPr lang="hu-HU" sz="1000" dirty="0">
                <a:solidFill>
                  <a:schemeClr val="tx1"/>
                </a:solidFill>
                <a:latin typeface="Arial" panose="020B0604020202020204" pitchFamily="34" charset="0"/>
                <a:cs typeface="Arial" panose="020B0604020202020204" pitchFamily="34" charset="0"/>
              </a:rPr>
              <a:t> koncepció</a:t>
            </a:r>
          </a:p>
        </p:txBody>
      </p:sp>
    </p:spTree>
    <p:extLst>
      <p:ext uri="{BB962C8B-B14F-4D97-AF65-F5344CB8AC3E}">
        <p14:creationId xmlns:p14="http://schemas.microsoft.com/office/powerpoint/2010/main" val="356848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Szöveg helye 14">
            <a:extLst>
              <a:ext uri="{FF2B5EF4-FFF2-40B4-BE49-F238E27FC236}">
                <a16:creationId xmlns:a16="http://schemas.microsoft.com/office/drawing/2014/main" id="{9F7253B3-227A-4831-AE36-445FE639FA97}"/>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400" dirty="0">
                <a:solidFill>
                  <a:schemeClr val="tx1"/>
                </a:solidFill>
                <a:latin typeface="Calibri Light" panose="020F0302020204030204" pitchFamily="34" charset="0"/>
                <a:cs typeface="Calibri Light" panose="020F0302020204030204" pitchFamily="34" charset="0"/>
              </a:rPr>
              <a:t>Teszt futás, feltanított modell alapján</a:t>
            </a:r>
            <a:endParaRPr lang="hu-HU" dirty="0">
              <a:solidFill>
                <a:schemeClr val="tx1"/>
              </a:solidFill>
              <a:latin typeface="Calibri Light" panose="020F0302020204030204" pitchFamily="34" charset="0"/>
              <a:cs typeface="Calibri Light" panose="020F0302020204030204" pitchFamily="34" charset="0"/>
            </a:endParaRPr>
          </a:p>
        </p:txBody>
      </p:sp>
      <p:pic>
        <p:nvPicPr>
          <p:cNvPr id="8" name="Kép 7">
            <a:extLst>
              <a:ext uri="{FF2B5EF4-FFF2-40B4-BE49-F238E27FC236}">
                <a16:creationId xmlns:a16="http://schemas.microsoft.com/office/drawing/2014/main" id="{3A3F1372-0D4C-4194-8334-748293513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0146"/>
            <a:ext cx="12192000" cy="483770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39</a:t>
            </a:fld>
            <a:endParaRPr lang="en-GB" dirty="0"/>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843080"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van a falhoz, csak akkor indítja meg a döntési folyamatot.</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931453"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D6A3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a szenzor azt érzékeli, hogy</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7429676"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autót. Ezzel lehet szimulálni azt az esetet, amikor a döntésnek költsége van – Igy lehet azokat minimalizálni.</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7518049"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Egyéb esetben egyenesen tartja az</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444412" y="2672119"/>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Ezt a következő ábrán fogom bemutatni, hogy alakultak ebben a futásban az egyes döntések.</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444412" y="2581451"/>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Nem mindig azonos mértékben lépked</a:t>
            </a: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624229"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Itt egy másik döntési szabályt adtam meg neki:</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Mindent ugyan úgy csinál mint eddig, de csak akkor változtat a </a:t>
            </a:r>
            <a:r>
              <a:rPr lang="hu-HU" sz="1200" dirty="0" err="1">
                <a:solidFill>
                  <a:schemeClr val="bg1"/>
                </a:solidFill>
                <a:latin typeface="Arial Nova Cond" panose="020B0506020202020204" pitchFamily="34" charset="0"/>
              </a:rPr>
              <a:t>pozicíóján</a:t>
            </a:r>
            <a:r>
              <a:rPr lang="hu-HU" sz="1200" dirty="0">
                <a:solidFill>
                  <a:schemeClr val="bg1"/>
                </a:solidFill>
                <a:latin typeface="Arial Nova Cond" panose="020B0506020202020204" pitchFamily="34" charset="0"/>
              </a:rPr>
              <a:t> ha közel kerül az egyik vagy a másik falhoz.</a:t>
            </a:r>
          </a:p>
        </p:txBody>
      </p:sp>
      <p:sp>
        <p:nvSpPr>
          <p:cNvPr id="30" name="Szabadkézi sokszög: alakzat 29">
            <a:extLst>
              <a:ext uri="{FF2B5EF4-FFF2-40B4-BE49-F238E27FC236}">
                <a16:creationId xmlns:a16="http://schemas.microsoft.com/office/drawing/2014/main" id="{83E50002-7BC1-4694-94AC-C9E250A8CECE}"/>
              </a:ext>
            </a:extLst>
          </p:cNvPr>
          <p:cNvSpPr/>
          <p:nvPr/>
        </p:nvSpPr>
        <p:spPr>
          <a:xfrm>
            <a:off x="5103664" y="1388903"/>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Ez a pálya sajátosságából fakad, hamarosan mutatok példát arra is amikor lefelé is kellett lépkednie.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5103664" y="138890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Ebben a futásban csak felfelé </a:t>
            </a:r>
            <a:r>
              <a:rPr lang="hu-HU" sz="1000" dirty="0" err="1">
                <a:solidFill>
                  <a:schemeClr val="tx1"/>
                </a:solidFill>
                <a:latin typeface="Arial" panose="020B0604020202020204" pitchFamily="34" charset="0"/>
                <a:cs typeface="Arial" panose="020B0604020202020204" pitchFamily="34" charset="0"/>
              </a:rPr>
              <a:t>lépkedet</a:t>
            </a:r>
            <a:endParaRPr lang="hu-HU" sz="1000" dirty="0">
              <a:solidFill>
                <a:schemeClr val="tx1"/>
              </a:solidFill>
              <a:latin typeface="Arial" panose="020B0604020202020204" pitchFamily="34" charset="0"/>
              <a:cs typeface="Arial" panose="020B0604020202020204" pitchFamily="34" charset="0"/>
            </a:endParaRPr>
          </a:p>
        </p:txBody>
      </p:sp>
      <p:sp>
        <p:nvSpPr>
          <p:cNvPr id="39" name="Téglalap: szamárfül 38">
            <a:extLst>
              <a:ext uri="{FF2B5EF4-FFF2-40B4-BE49-F238E27FC236}">
                <a16:creationId xmlns:a16="http://schemas.microsoft.com/office/drawing/2014/main" id="{1B8B987C-E774-4223-85C8-DFFA3DFDE1E3}"/>
              </a:ext>
            </a:extLst>
          </p:cNvPr>
          <p:cNvSpPr/>
          <p:nvPr/>
        </p:nvSpPr>
        <p:spPr>
          <a:xfrm>
            <a:off x="624229" y="224893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Az, hogy teszt futás azt jelenti, hogy egy feltanított modell alapján hoz döntéseket, de közben már nem tanul</a:t>
            </a:r>
          </a:p>
          <a:p>
            <a:pPr algn="ctr"/>
            <a:endParaRPr lang="hu-HU" sz="1200" dirty="0">
              <a:solidFill>
                <a:schemeClr val="bg1"/>
              </a:solidFill>
              <a:latin typeface="Arial Nova Cond" panose="020B0506020202020204" pitchFamily="34" charset="0"/>
            </a:endParaRPr>
          </a:p>
        </p:txBody>
      </p:sp>
      <p:sp>
        <p:nvSpPr>
          <p:cNvPr id="41" name="Téglalap: lekerekített 40">
            <a:extLst>
              <a:ext uri="{FF2B5EF4-FFF2-40B4-BE49-F238E27FC236}">
                <a16:creationId xmlns:a16="http://schemas.microsoft.com/office/drawing/2014/main" id="{7B95DAF0-0CCB-482F-AD1F-92C16D3FF40B}"/>
              </a:ext>
            </a:extLst>
          </p:cNvPr>
          <p:cNvSpPr/>
          <p:nvPr/>
        </p:nvSpPr>
        <p:spPr>
          <a:xfrm>
            <a:off x="613230" y="463677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Helyette a lila vonal jelzi az autó megtett (bejárt) útvonalát.</a:t>
            </a:r>
          </a:p>
        </p:txBody>
      </p:sp>
      <p:sp>
        <p:nvSpPr>
          <p:cNvPr id="42" name="Szabadkézi sokszög: alakzat 41">
            <a:extLst>
              <a:ext uri="{FF2B5EF4-FFF2-40B4-BE49-F238E27FC236}">
                <a16:creationId xmlns:a16="http://schemas.microsoft.com/office/drawing/2014/main" id="{064064DD-18BB-4201-8E2F-8FF15D9DC6DD}"/>
              </a:ext>
            </a:extLst>
          </p:cNvPr>
          <p:cNvSpPr/>
          <p:nvPr/>
        </p:nvSpPr>
        <p:spPr>
          <a:xfrm>
            <a:off x="613230" y="454610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animációt most elhagytam.</a:t>
            </a:r>
          </a:p>
        </p:txBody>
      </p:sp>
    </p:spTree>
    <p:extLst>
      <p:ext uri="{BB962C8B-B14F-4D97-AF65-F5344CB8AC3E}">
        <p14:creationId xmlns:p14="http://schemas.microsoft.com/office/powerpoint/2010/main" val="5081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1"/>
                                        </p:tgtEl>
                                      </p:cBhvr>
                                    </p:animEffect>
                                    <p:set>
                                      <p:cBhvr>
                                        <p:cTn id="18" dur="1" fill="hold">
                                          <p:stCondLst>
                                            <p:cond delay="499"/>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1" grpId="0" animBg="1"/>
      <p:bldP spid="15" grpId="0" animBg="1"/>
      <p:bldP spid="16" grpId="0" animBg="1"/>
      <p:bldP spid="30" grpId="0" animBg="1"/>
      <p:bldP spid="32" grpId="0" animBg="1"/>
      <p:bldP spid="41" grpId="0" animBg="1"/>
      <p:bldP spid="41" grpId="1" animBg="1"/>
      <p:bldP spid="42" grpId="0" animBg="1"/>
      <p:bldP spid="4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7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jegyzet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Ahol még nem kidolgozott de szerintem fontos kérdés-felvetéseket írok le.</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0166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4</a:t>
            </a:fld>
            <a:endParaRPr lang="en-GB" dirty="0"/>
          </a:p>
        </p:txBody>
      </p:sp>
      <p:sp>
        <p:nvSpPr>
          <p:cNvPr id="37" name="Téglalap: szamárfül 36">
            <a:extLst>
              <a:ext uri="{FF2B5EF4-FFF2-40B4-BE49-F238E27FC236}">
                <a16:creationId xmlns:a16="http://schemas.microsoft.com/office/drawing/2014/main" id="{1C803167-B524-4C02-B307-D81F2F1E162A}"/>
              </a:ext>
            </a:extLst>
          </p:cNvPr>
          <p:cNvSpPr/>
          <p:nvPr/>
        </p:nvSpPr>
        <p:spPr>
          <a:xfrm>
            <a:off x="3682627" y="247686"/>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Az ötlet a következő volt. Láttam repülni a vetési </a:t>
            </a:r>
            <a:r>
              <a:rPr lang="hu-HU" sz="1200" dirty="0" err="1">
                <a:latin typeface="Arial Nova Cond" panose="020B0506020202020204" pitchFamily="34" charset="0"/>
              </a:rPr>
              <a:t>varjakat</a:t>
            </a:r>
            <a:r>
              <a:rPr lang="hu-HU" sz="1200" dirty="0">
                <a:latin typeface="Arial Nova Cond" panose="020B0506020202020204" pitchFamily="34" charset="0"/>
              </a:rPr>
              <a:t> egy rajban. Fújt a szél és mindegyik vitorlázott de egymástól 5-10 méterre.</a:t>
            </a:r>
            <a:endParaRPr lang="hu-HU" sz="1200" dirty="0">
              <a:solidFill>
                <a:schemeClr val="bg1"/>
              </a:solidFill>
              <a:latin typeface="Arial Nova Cond" panose="020B0506020202020204" pitchFamily="34" charset="0"/>
            </a:endParaRPr>
          </a:p>
        </p:txBody>
      </p:sp>
      <p:sp>
        <p:nvSpPr>
          <p:cNvPr id="38" name="Szöveg helye 14">
            <a:extLst>
              <a:ext uri="{FF2B5EF4-FFF2-40B4-BE49-F238E27FC236}">
                <a16:creationId xmlns:a16="http://schemas.microsoft.com/office/drawing/2014/main" id="{4F8A0057-0FC6-4326-9F3A-419E912385FB}"/>
              </a:ext>
            </a:extLst>
          </p:cNvPr>
          <p:cNvSpPr txBox="1">
            <a:spLocks/>
          </p:cNvSpPr>
          <p:nvPr/>
        </p:nvSpPr>
        <p:spPr>
          <a:xfrm>
            <a:off x="3544430" y="2574951"/>
            <a:ext cx="3005226" cy="19303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PSO</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volt egy ötletem amit Dr. </a:t>
            </a:r>
            <a:r>
              <a:rPr lang="hu-HU" dirty="0" err="1">
                <a:solidFill>
                  <a:schemeClr val="bg1"/>
                </a:solidFill>
                <a:latin typeface="Calibri Light" panose="020F0302020204030204" pitchFamily="34" charset="0"/>
                <a:cs typeface="Calibri Light" panose="020F0302020204030204" pitchFamily="34" charset="0"/>
              </a:rPr>
              <a:t>Felde</a:t>
            </a:r>
            <a:r>
              <a:rPr lang="hu-HU" dirty="0">
                <a:solidFill>
                  <a:schemeClr val="bg1"/>
                </a:solidFill>
                <a:latin typeface="Calibri Light" panose="020F0302020204030204" pitchFamily="34" charset="0"/>
                <a:cs typeface="Calibri Light" panose="020F0302020204030204" pitchFamily="34" charset="0"/>
              </a:rPr>
              <a:t> Imre – </a:t>
            </a:r>
            <a:r>
              <a:rPr lang="hu-HU" dirty="0" err="1">
                <a:solidFill>
                  <a:schemeClr val="bg1"/>
                </a:solidFill>
                <a:latin typeface="Calibri Light" panose="020F0302020204030204" pitchFamily="34" charset="0"/>
                <a:cs typeface="Calibri Light" panose="020F0302020204030204" pitchFamily="34" charset="0"/>
              </a:rPr>
              <a:t>Particle</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Swarm</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Optimizer</a:t>
            </a:r>
            <a:r>
              <a:rPr lang="hu-HU" dirty="0">
                <a:solidFill>
                  <a:schemeClr val="bg1"/>
                </a:solidFill>
                <a:latin typeface="Calibri Light" panose="020F0302020204030204" pitchFamily="34" charset="0"/>
                <a:cs typeface="Calibri Light" panose="020F0302020204030204" pitchFamily="34" charset="0"/>
              </a:rPr>
              <a:t> tananyagából vettem.</a:t>
            </a:r>
          </a:p>
          <a:p>
            <a:pPr algn="l">
              <a:lnSpc>
                <a:spcPct val="100000"/>
              </a:lnSpc>
            </a:pPr>
            <a:r>
              <a:rPr lang="hu-HU" dirty="0">
                <a:solidFill>
                  <a:schemeClr val="bg1"/>
                </a:solidFill>
                <a:latin typeface="Calibri Light" panose="020F0302020204030204" pitchFamily="34" charset="0"/>
                <a:cs typeface="Calibri Light" panose="020F0302020204030204" pitchFamily="34" charset="0"/>
              </a:rPr>
              <a:t>Természet inspirálta algoritmusok így hívják őket </a:t>
            </a:r>
            <a:r>
              <a:rPr lang="hu-HU" dirty="0" err="1">
                <a:solidFill>
                  <a:schemeClr val="bg1"/>
                </a:solidFill>
                <a:latin typeface="Calibri Light" panose="020F0302020204030204" pitchFamily="34" charset="0"/>
                <a:cs typeface="Calibri Light" panose="020F0302020204030204" pitchFamily="34" charset="0"/>
              </a:rPr>
              <a:t>egybéként</a:t>
            </a:r>
            <a:r>
              <a:rPr lang="hu-HU" dirty="0">
                <a:solidFill>
                  <a:schemeClr val="bg1"/>
                </a:solidFill>
                <a:latin typeface="Calibri Light" panose="020F0302020204030204" pitchFamily="34" charset="0"/>
                <a:cs typeface="Calibri Light" panose="020F0302020204030204" pitchFamily="34" charset="0"/>
              </a:rPr>
              <a:t>.</a:t>
            </a:r>
          </a:p>
        </p:txBody>
      </p:sp>
      <p:sp>
        <p:nvSpPr>
          <p:cNvPr id="12" name="Téglalap: szamárfül 11">
            <a:extLst>
              <a:ext uri="{FF2B5EF4-FFF2-40B4-BE49-F238E27FC236}">
                <a16:creationId xmlns:a16="http://schemas.microsoft.com/office/drawing/2014/main" id="{16ED8946-AA1D-45D3-877A-1E5B0D594DA5}"/>
              </a:ext>
            </a:extLst>
          </p:cNvPr>
          <p:cNvSpPr/>
          <p:nvPr/>
        </p:nvSpPr>
        <p:spPr>
          <a:xfrm>
            <a:off x="6197227" y="247686"/>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Arra jöttem rá, hogy ezek a madarak repülés közben és figyelik egymást – és ha úgy tetszik információt cserélnek – de nem oda-vissza hanem úgy, hogy megfigyelik a </a:t>
            </a:r>
            <a:r>
              <a:rPr lang="hu-HU" sz="1200" dirty="0" err="1">
                <a:latin typeface="Arial Nova Cond" panose="020B0506020202020204" pitchFamily="34" charset="0"/>
              </a:rPr>
              <a:t>máisikat</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9A780326-0816-4ED5-B251-F9851A463E71}"/>
              </a:ext>
            </a:extLst>
          </p:cNvPr>
          <p:cNvSpPr/>
          <p:nvPr/>
        </p:nvSpPr>
        <p:spPr>
          <a:xfrm>
            <a:off x="8711827" y="247686"/>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Valami ilyesmit csináltam én is szörfözés közben amikor láttam, hogy egy mellettem, előttem haladó szörfös mondjuk jobban befogja a vitorláját, akkor tudtam, hogyha én arra a pontra érek akkor nekem is jobban fognom kell a vitorlát mert ott nagyobb a szél.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8BC20DC7-3CE8-426E-BC4D-3942A7EB2F12}"/>
              </a:ext>
            </a:extLst>
          </p:cNvPr>
          <p:cNvSpPr/>
          <p:nvPr/>
        </p:nvSpPr>
        <p:spPr>
          <a:xfrm>
            <a:off x="8711827" y="2491156"/>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Sőt mondok jobbat.</a:t>
            </a:r>
            <a:br>
              <a:rPr lang="hu-HU" sz="1200" dirty="0">
                <a:latin typeface="Arial Nova Cond" panose="020B0506020202020204" pitchFamily="34" charset="0"/>
              </a:rPr>
            </a:br>
            <a:r>
              <a:rPr lang="hu-HU" sz="1200" dirty="0">
                <a:latin typeface="Arial Nova Cond" panose="020B0506020202020204" pitchFamily="34" charset="0"/>
              </a:rPr>
              <a:t>Ha ‚</a:t>
            </a:r>
            <a:r>
              <a:rPr lang="hu-HU" sz="1200" dirty="0" err="1">
                <a:latin typeface="Arial Nova Cond" panose="020B0506020202020204" pitchFamily="34" charset="0"/>
              </a:rPr>
              <a:t>Gridben</a:t>
            </a:r>
            <a:r>
              <a:rPr lang="hu-HU" sz="1200" dirty="0">
                <a:latin typeface="Arial Nova Cond" panose="020B0506020202020204" pitchFamily="34" charset="0"/>
              </a:rPr>
              <a:t>’ (alakzatban) repülnek – egymástól egyenlő távolságban a tér három dimenziójában (és tartani akarják a formációt) – akkor is van egy környezeti hatás a szél ami ráadásul változik is.</a:t>
            </a:r>
            <a:endParaRPr lang="hu-HU" sz="1200" dirty="0">
              <a:solidFill>
                <a:schemeClr val="bg1"/>
              </a:solidFill>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CA5EB2B4-94FE-46EA-833D-A92931AD19BA}"/>
              </a:ext>
            </a:extLst>
          </p:cNvPr>
          <p:cNvSpPr/>
          <p:nvPr/>
        </p:nvSpPr>
        <p:spPr>
          <a:xfrm>
            <a:off x="8711827" y="4730652"/>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Viszont ezek az okos állatkák figyelik egymást, és ha például az egyik látja, hogy a mellette lévőnek meg kellet döntenie a szárnyát, hogy tartsa az alakzatot, akkor tudhatja, hogy hamarosan rá is hasonló erőhatást fog gyakorolni a szél.</a:t>
            </a:r>
            <a:endParaRPr lang="hu-HU" sz="1200" dirty="0">
              <a:solidFill>
                <a:schemeClr val="bg1"/>
              </a:solidFill>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66E9AC5B-DEC0-4982-9C6B-B052AA8F9FA7}"/>
              </a:ext>
            </a:extLst>
          </p:cNvPr>
          <p:cNvSpPr/>
          <p:nvPr/>
        </p:nvSpPr>
        <p:spPr>
          <a:xfrm>
            <a:off x="6197226" y="4730652"/>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Még tovább megyek ha ezek a madarak ‚</a:t>
            </a:r>
            <a:r>
              <a:rPr lang="hu-HU" sz="1200" dirty="0" err="1">
                <a:latin typeface="Arial Nova Cond" panose="020B0506020202020204" pitchFamily="34" charset="0"/>
              </a:rPr>
              <a:t>Gridbe</a:t>
            </a:r>
            <a:r>
              <a:rPr lang="hu-HU" sz="1200" dirty="0">
                <a:latin typeface="Arial Nova Cond" panose="020B0506020202020204" pitchFamily="34" charset="0"/>
              </a:rPr>
              <a:t>’ vannak szerveződve akkor bizonyos értelemben </a:t>
            </a:r>
            <a:r>
              <a:rPr lang="hu-HU" sz="1200" dirty="0" err="1">
                <a:latin typeface="Arial Nova Cond" panose="020B0506020202020204" pitchFamily="34" charset="0"/>
              </a:rPr>
              <a:t>extrapollálni</a:t>
            </a:r>
            <a:r>
              <a:rPr lang="hu-HU" sz="1200" dirty="0">
                <a:latin typeface="Arial Nova Cond" panose="020B0506020202020204" pitchFamily="34" charset="0"/>
              </a:rPr>
              <a:t> is tudják az adatokat, vagyis valamilyen fajta becslést végeznek </a:t>
            </a:r>
            <a:r>
              <a:rPr lang="hu-HU" sz="1200" dirty="0" err="1">
                <a:latin typeface="Arial Nova Cond" panose="020B0506020202020204" pitchFamily="34" charset="0"/>
              </a:rPr>
              <a:t>t+n</a:t>
            </a:r>
            <a:r>
              <a:rPr lang="hu-HU" sz="1200" dirty="0">
                <a:latin typeface="Arial Nova Cond" panose="020B0506020202020204" pitchFamily="34" charset="0"/>
              </a:rPr>
              <a:t> </a:t>
            </a:r>
            <a:r>
              <a:rPr lang="hu-HU" sz="1200" dirty="0" err="1">
                <a:latin typeface="Arial Nova Cond" panose="020B0506020202020204" pitchFamily="34" charset="0"/>
              </a:rPr>
              <a:t>időontra</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C19A5DB3-E6A0-4B28-A2FE-BE5B09D87775}"/>
              </a:ext>
            </a:extLst>
          </p:cNvPr>
          <p:cNvSpPr/>
          <p:nvPr/>
        </p:nvSpPr>
        <p:spPr>
          <a:xfrm>
            <a:off x="5105931" y="234434"/>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Hogyan kötődik ez ahhoz</a:t>
            </a:r>
            <a:br>
              <a:rPr lang="hu-HU" sz="1200" dirty="0">
                <a:latin typeface="Arial Nova Cond" panose="020B0506020202020204" pitchFamily="34" charset="0"/>
              </a:rPr>
            </a:br>
            <a:r>
              <a:rPr lang="hu-HU" sz="1200" dirty="0">
                <a:latin typeface="Arial Nova Cond" panose="020B0506020202020204" pitchFamily="34" charset="0"/>
              </a:rPr>
              <a:t>amit én csinálok?</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E7F845B-8FD4-4135-B36B-905FBDC33C2E}"/>
              </a:ext>
            </a:extLst>
          </p:cNvPr>
          <p:cNvSpPr/>
          <p:nvPr/>
        </p:nvSpPr>
        <p:spPr>
          <a:xfrm>
            <a:off x="7628747" y="234434"/>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Tulajdonképpen sehogy.</a:t>
            </a:r>
            <a:br>
              <a:rPr lang="hu-HU" sz="1200" dirty="0">
                <a:latin typeface="Arial Nova Cond" panose="020B0506020202020204" pitchFamily="34" charset="0"/>
              </a:rPr>
            </a:br>
            <a:r>
              <a:rPr lang="hu-HU" sz="1200" dirty="0">
                <a:latin typeface="Arial Nova Cond" panose="020B0506020202020204" pitchFamily="34" charset="0"/>
              </a:rPr>
              <a:t>De én is azt akarom csinálni,</a:t>
            </a:r>
            <a:br>
              <a:rPr lang="hu-HU" sz="1200" dirty="0">
                <a:latin typeface="Arial Nova Cond" panose="020B0506020202020204" pitchFamily="34" charset="0"/>
              </a:rPr>
            </a:br>
            <a:r>
              <a:rPr lang="hu-HU" sz="1200" dirty="0">
                <a:latin typeface="Arial Nova Cond" panose="020B0506020202020204" pitchFamily="34" charset="0"/>
              </a:rPr>
              <a:t>hogy egyszerre több neurális hálót</a:t>
            </a:r>
            <a:br>
              <a:rPr lang="hu-HU" sz="1200" dirty="0">
                <a:latin typeface="Arial Nova Cond" panose="020B0506020202020204" pitchFamily="34" charset="0"/>
              </a:rPr>
            </a:br>
            <a:r>
              <a:rPr lang="hu-HU" sz="1200" dirty="0">
                <a:latin typeface="Arial Nova Cond" panose="020B0506020202020204" pitchFamily="34" charset="0"/>
              </a:rPr>
              <a:t>több féle beállítással futtatok</a:t>
            </a:r>
            <a:br>
              <a:rPr lang="hu-HU" sz="1200" dirty="0">
                <a:latin typeface="Arial Nova Cond" panose="020B0506020202020204" pitchFamily="34" charset="0"/>
              </a:rPr>
            </a:br>
            <a:r>
              <a:rPr lang="hu-HU" sz="1200" dirty="0">
                <a:latin typeface="Arial Nova Cond" panose="020B0506020202020204" pitchFamily="34" charset="0"/>
              </a:rPr>
              <a:t>és tanítok.</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6961A44B-224D-4B31-99CD-1E5C35E12548}"/>
              </a:ext>
            </a:extLst>
          </p:cNvPr>
          <p:cNvSpPr/>
          <p:nvPr/>
        </p:nvSpPr>
        <p:spPr>
          <a:xfrm>
            <a:off x="7628747" y="2475917"/>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De döntés mindig az alapján</a:t>
            </a:r>
            <a:br>
              <a:rPr lang="hu-HU" sz="1200" dirty="0">
                <a:latin typeface="Arial Nova Cond" panose="020B0506020202020204" pitchFamily="34" charset="0"/>
              </a:rPr>
            </a:br>
            <a:r>
              <a:rPr lang="hu-HU" sz="1200" dirty="0">
                <a:latin typeface="Arial Nova Cond" panose="020B0506020202020204" pitchFamily="34" charset="0"/>
              </a:rPr>
              <a:t>hozok amelyik a legutolsó mérés alapján</a:t>
            </a:r>
            <a:br>
              <a:rPr lang="hu-HU" sz="1200" dirty="0">
                <a:latin typeface="Arial Nova Cond" panose="020B0506020202020204" pitchFamily="34" charset="0"/>
              </a:rPr>
            </a:br>
            <a:r>
              <a:rPr lang="hu-HU" sz="1200" dirty="0">
                <a:latin typeface="Arial Nova Cond" panose="020B0506020202020204" pitchFamily="34" charset="0"/>
              </a:rPr>
              <a:t>a</a:t>
            </a:r>
            <a:br>
              <a:rPr lang="hu-HU" sz="1200" dirty="0">
                <a:latin typeface="Arial Nova Cond" panose="020B0506020202020204" pitchFamily="34" charset="0"/>
              </a:rPr>
            </a:br>
            <a:r>
              <a:rPr lang="hu-HU" sz="1200" dirty="0">
                <a:latin typeface="Arial Nova Cond" panose="020B0506020202020204" pitchFamily="34" charset="0"/>
              </a:rPr>
              <a:t>legjobb döntés,</a:t>
            </a:r>
            <a:br>
              <a:rPr lang="hu-HU" sz="1200" dirty="0">
                <a:latin typeface="Arial Nova Cond" panose="020B0506020202020204" pitchFamily="34" charset="0"/>
              </a:rPr>
            </a:br>
            <a:r>
              <a:rPr lang="hu-HU" sz="1200" dirty="0">
                <a:latin typeface="Arial Nova Cond" panose="020B0506020202020204" pitchFamily="34" charset="0"/>
              </a:rPr>
              <a:t>a legjobb becslést adta volna. </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990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12" grpId="0" animBg="1"/>
      <p:bldP spid="13" grpId="0" animBg="1"/>
      <p:bldP spid="14" grpId="0" animBg="1"/>
      <p:bldP spid="15" grpId="0" animBg="1"/>
      <p:bldP spid="16" grpId="0" animBg="1"/>
      <p:bldP spid="17" grpId="0" animBg="1"/>
      <p:bldP spid="18"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zöveg helye 14">
            <a:extLst>
              <a:ext uri="{FF2B5EF4-FFF2-40B4-BE49-F238E27FC236}">
                <a16:creationId xmlns:a16="http://schemas.microsoft.com/office/drawing/2014/main" id="{9F7253B3-227A-4831-AE36-445FE639FA97}"/>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400" dirty="0">
                <a:solidFill>
                  <a:schemeClr val="tx1"/>
                </a:solidFill>
                <a:latin typeface="Calibri Light" panose="020F0302020204030204" pitchFamily="34" charset="0"/>
                <a:cs typeface="Calibri Light" panose="020F0302020204030204" pitchFamily="34" charset="0"/>
              </a:rPr>
              <a:t>Teszt futás, feltanított modell alapján</a:t>
            </a:r>
            <a:endParaRPr lang="hu-HU" dirty="0">
              <a:solidFill>
                <a:schemeClr val="tx1"/>
              </a:solidFill>
              <a:latin typeface="Calibri Light" panose="020F0302020204030204" pitchFamily="34" charset="0"/>
              <a:cs typeface="Calibri Light" panose="020F0302020204030204" pitchFamily="34" charset="0"/>
            </a:endParaRPr>
          </a:p>
        </p:txBody>
      </p:sp>
      <p:pic>
        <p:nvPicPr>
          <p:cNvPr id="8" name="Kép 7">
            <a:extLst>
              <a:ext uri="{FF2B5EF4-FFF2-40B4-BE49-F238E27FC236}">
                <a16:creationId xmlns:a16="http://schemas.microsoft.com/office/drawing/2014/main" id="{3A3F1372-0D4C-4194-8334-748293513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0146"/>
            <a:ext cx="12192000" cy="483770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40</a:t>
            </a:fld>
            <a:endParaRPr lang="en-GB" dirty="0"/>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843080"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van a falhoz, csak akkor indítja meg a döntési folyamatot.</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931453"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9115"/>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a szenzor azt érzékeli, hogy</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7429676"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autót. Ezzel lehet szimulálni azt az esetet, amikor a döntésnek költsége van – Igy lehet azokat minimalizálni.</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7518049"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Egyéb esetben egyenesen tartja az</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444412" y="2672119"/>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Ezt a következő ábrán fogom bemutatni, hogy alakultak ebben a futásban az egyes döntések.</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444412" y="2581451"/>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Nem mindig azonos mértékben lépked</a:t>
            </a: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624229"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Itt egy másik döntési szabályt adtam meg neki:</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Mindent ugyan úgy csinál mint eddig, de csak akkor változtat a </a:t>
            </a:r>
            <a:r>
              <a:rPr lang="hu-HU" sz="1200" dirty="0" err="1">
                <a:solidFill>
                  <a:schemeClr val="bg1"/>
                </a:solidFill>
                <a:latin typeface="Arial Nova Cond" panose="020B0506020202020204" pitchFamily="34" charset="0"/>
              </a:rPr>
              <a:t>pozicíóján</a:t>
            </a:r>
            <a:r>
              <a:rPr lang="hu-HU" sz="1200" dirty="0">
                <a:solidFill>
                  <a:schemeClr val="bg1"/>
                </a:solidFill>
                <a:latin typeface="Arial Nova Cond" panose="020B0506020202020204" pitchFamily="34" charset="0"/>
              </a:rPr>
              <a:t> ha közel kerül az egyik vagy a másik falhoz.</a:t>
            </a:r>
          </a:p>
        </p:txBody>
      </p:sp>
      <p:sp>
        <p:nvSpPr>
          <p:cNvPr id="30" name="Szabadkézi sokszög: alakzat 29">
            <a:extLst>
              <a:ext uri="{FF2B5EF4-FFF2-40B4-BE49-F238E27FC236}">
                <a16:creationId xmlns:a16="http://schemas.microsoft.com/office/drawing/2014/main" id="{83E50002-7BC1-4694-94AC-C9E250A8CECE}"/>
              </a:ext>
            </a:extLst>
          </p:cNvPr>
          <p:cNvSpPr/>
          <p:nvPr/>
        </p:nvSpPr>
        <p:spPr>
          <a:xfrm>
            <a:off x="5103664" y="1388903"/>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Ez a pálya sajátosságából fakad, hamarosan mutatok példát arra is amikor lefelé is kellett lépkednie.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5103664" y="138890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Ebben a futásban csak felfelé </a:t>
            </a:r>
            <a:r>
              <a:rPr lang="hu-HU" sz="1000" dirty="0" err="1">
                <a:solidFill>
                  <a:schemeClr val="tx1"/>
                </a:solidFill>
                <a:latin typeface="Arial" panose="020B0604020202020204" pitchFamily="34" charset="0"/>
                <a:cs typeface="Arial" panose="020B0604020202020204" pitchFamily="34" charset="0"/>
              </a:rPr>
              <a:t>lépkedet</a:t>
            </a:r>
            <a:endParaRPr lang="hu-HU" sz="1000" dirty="0">
              <a:solidFill>
                <a:schemeClr val="tx1"/>
              </a:solidFill>
              <a:latin typeface="Arial" panose="020B0604020202020204" pitchFamily="34" charset="0"/>
              <a:cs typeface="Arial" panose="020B0604020202020204" pitchFamily="34" charset="0"/>
            </a:endParaRPr>
          </a:p>
        </p:txBody>
      </p:sp>
      <p:sp useBgFill="1">
        <p:nvSpPr>
          <p:cNvPr id="2" name="Téglalap 1">
            <a:extLst>
              <a:ext uri="{FF2B5EF4-FFF2-40B4-BE49-F238E27FC236}">
                <a16:creationId xmlns:a16="http://schemas.microsoft.com/office/drawing/2014/main" id="{E4175A22-3DA8-40AC-9275-5D09CA6DFE6B}"/>
              </a:ext>
            </a:extLst>
          </p:cNvPr>
          <p:cNvSpPr/>
          <p:nvPr/>
        </p:nvSpPr>
        <p:spPr>
          <a:xfrm>
            <a:off x="0" y="4418778"/>
            <a:ext cx="310765" cy="22126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9" name="Téglalap: szamárfül 38">
            <a:extLst>
              <a:ext uri="{FF2B5EF4-FFF2-40B4-BE49-F238E27FC236}">
                <a16:creationId xmlns:a16="http://schemas.microsoft.com/office/drawing/2014/main" id="{1B8B987C-E774-4223-85C8-DFFA3DFDE1E3}"/>
              </a:ext>
            </a:extLst>
          </p:cNvPr>
          <p:cNvSpPr/>
          <p:nvPr/>
        </p:nvSpPr>
        <p:spPr>
          <a:xfrm>
            <a:off x="624229" y="224893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Az, hogy teszt futás azt jelenti, hogy egy feltanított modell alapján hoz döntéseket, de közben már nem tanul</a:t>
            </a:r>
          </a:p>
          <a:p>
            <a:pPr algn="ctr"/>
            <a:endParaRPr lang="hu-HU" sz="1200" dirty="0">
              <a:solidFill>
                <a:schemeClr val="bg1"/>
              </a:solidFill>
              <a:latin typeface="Arial Nova Cond" panose="020B0506020202020204" pitchFamily="34" charset="0"/>
            </a:endParaRPr>
          </a:p>
        </p:txBody>
      </p:sp>
      <p:sp>
        <p:nvSpPr>
          <p:cNvPr id="41" name="Téglalap: lekerekített 40">
            <a:extLst>
              <a:ext uri="{FF2B5EF4-FFF2-40B4-BE49-F238E27FC236}">
                <a16:creationId xmlns:a16="http://schemas.microsoft.com/office/drawing/2014/main" id="{7B95DAF0-0CCB-482F-AD1F-92C16D3FF40B}"/>
              </a:ext>
            </a:extLst>
          </p:cNvPr>
          <p:cNvSpPr/>
          <p:nvPr/>
        </p:nvSpPr>
        <p:spPr>
          <a:xfrm>
            <a:off x="613230" y="463677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Helyette a lila vonal jelzi az autó megtett (bejárt) útvonalát.</a:t>
            </a:r>
          </a:p>
        </p:txBody>
      </p:sp>
      <p:sp>
        <p:nvSpPr>
          <p:cNvPr id="42" name="Szabadkézi sokszög: alakzat 41">
            <a:extLst>
              <a:ext uri="{FF2B5EF4-FFF2-40B4-BE49-F238E27FC236}">
                <a16:creationId xmlns:a16="http://schemas.microsoft.com/office/drawing/2014/main" id="{064064DD-18BB-4201-8E2F-8FF15D9DC6DD}"/>
              </a:ext>
            </a:extLst>
          </p:cNvPr>
          <p:cNvSpPr/>
          <p:nvPr/>
        </p:nvSpPr>
        <p:spPr>
          <a:xfrm>
            <a:off x="613230" y="454610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animációt most elhagytam.</a:t>
            </a:r>
          </a:p>
        </p:txBody>
      </p:sp>
      <p:pic>
        <p:nvPicPr>
          <p:cNvPr id="23" name="Kép 22">
            <a:extLst>
              <a:ext uri="{FF2B5EF4-FFF2-40B4-BE49-F238E27FC236}">
                <a16:creationId xmlns:a16="http://schemas.microsoft.com/office/drawing/2014/main" id="{454DBCCF-6FB8-4DF0-BC13-935D007F7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2" y="4235516"/>
            <a:ext cx="12192000" cy="2598028"/>
          </a:xfrm>
          <a:prstGeom prst="rect">
            <a:avLst/>
          </a:prstGeom>
        </p:spPr>
      </p:pic>
      <p:sp>
        <p:nvSpPr>
          <p:cNvPr id="35" name="Szabadkézi sokszög: alakzat 34">
            <a:extLst>
              <a:ext uri="{FF2B5EF4-FFF2-40B4-BE49-F238E27FC236}">
                <a16:creationId xmlns:a16="http://schemas.microsoft.com/office/drawing/2014/main" id="{0596AD6D-9A1A-4B69-AD95-A521873AED22}"/>
              </a:ext>
            </a:extLst>
          </p:cNvPr>
          <p:cNvSpPr/>
          <p:nvPr/>
        </p:nvSpPr>
        <p:spPr>
          <a:xfrm>
            <a:off x="9844062" y="50488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hogy mikor, mekkorát és milyen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irányba lépett.</a:t>
            </a:r>
          </a:p>
        </p:txBody>
      </p:sp>
      <p:sp>
        <p:nvSpPr>
          <p:cNvPr id="36" name="Szabadkézi sokszög: alakzat 35">
            <a:extLst>
              <a:ext uri="{FF2B5EF4-FFF2-40B4-BE49-F238E27FC236}">
                <a16:creationId xmlns:a16="http://schemas.microsoft.com/office/drawing/2014/main" id="{2347AAB4-0A06-428B-B9C8-7D6B3A2CB65F}"/>
              </a:ext>
            </a:extLst>
          </p:cNvPr>
          <p:cNvSpPr/>
          <p:nvPr/>
        </p:nvSpPr>
        <p:spPr>
          <a:xfrm>
            <a:off x="9932435" y="504784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accent5">
              <a:lumMod val="7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Itt látható azonos időtengelyen</a:t>
            </a:r>
          </a:p>
        </p:txBody>
      </p:sp>
      <p:sp>
        <p:nvSpPr>
          <p:cNvPr id="37" name="Szabadkézi sokszög: alakzat 36">
            <a:extLst>
              <a:ext uri="{FF2B5EF4-FFF2-40B4-BE49-F238E27FC236}">
                <a16:creationId xmlns:a16="http://schemas.microsoft.com/office/drawing/2014/main" id="{863C886D-4F57-4D7F-B1E0-A5D619871DEE}"/>
              </a:ext>
            </a:extLst>
          </p:cNvPr>
          <p:cNvSpPr/>
          <p:nvPr/>
        </p:nvSpPr>
        <p:spPr>
          <a:xfrm>
            <a:off x="3607350" y="554212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Például lefelé nem is kellett volna lépnie. Dolgozom rajta, de nem hallgatom el az ilyen hibákat.</a:t>
            </a:r>
          </a:p>
        </p:txBody>
      </p:sp>
      <p:sp>
        <p:nvSpPr>
          <p:cNvPr id="38" name="Szabadkézi sokszög: alakzat 37">
            <a:extLst>
              <a:ext uri="{FF2B5EF4-FFF2-40B4-BE49-F238E27FC236}">
                <a16:creationId xmlns:a16="http://schemas.microsoft.com/office/drawing/2014/main" id="{89674168-5B2D-450B-ACD6-2F6A1CBDEA34}"/>
              </a:ext>
            </a:extLst>
          </p:cNvPr>
          <p:cNvSpPr/>
          <p:nvPr/>
        </p:nvSpPr>
        <p:spPr>
          <a:xfrm>
            <a:off x="3695723" y="554117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9115"/>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Vannak anomáliák</a:t>
            </a:r>
          </a:p>
        </p:txBody>
      </p:sp>
    </p:spTree>
    <p:extLst>
      <p:ext uri="{BB962C8B-B14F-4D97-AF65-F5344CB8AC3E}">
        <p14:creationId xmlns:p14="http://schemas.microsoft.com/office/powerpoint/2010/main" val="15156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1"/>
                                        </p:tgtEl>
                                      </p:cBhvr>
                                    </p:animEffect>
                                    <p:set>
                                      <p:cBhvr>
                                        <p:cTn id="18" dur="1" fill="hold">
                                          <p:stCondLst>
                                            <p:cond delay="499"/>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par>
                                <p:cTn id="59" presetID="10" presetClass="exit" presetSubtype="0" fill="hold" grpId="1" nodeType="withEffect">
                                  <p:stCondLst>
                                    <p:cond delay="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1"/>
                                        </p:tgtEl>
                                      </p:cBhvr>
                                    </p:animEffect>
                                    <p:set>
                                      <p:cBhvr>
                                        <p:cTn id="67" dur="1" fill="hold">
                                          <p:stCondLst>
                                            <p:cond delay="499"/>
                                          </p:stCondLst>
                                        </p:cTn>
                                        <p:tgtEl>
                                          <p:spTgt spid="31"/>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9"/>
                                        </p:tgtEl>
                                      </p:cBhvr>
                                    </p:animEffect>
                                    <p:set>
                                      <p:cBhvr>
                                        <p:cTn id="70" dur="1" fill="hold">
                                          <p:stCondLst>
                                            <p:cond delay="499"/>
                                          </p:stCondLst>
                                        </p:cTn>
                                        <p:tgtEl>
                                          <p:spTgt spid="29"/>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8" grpId="0" animBg="1"/>
      <p:bldP spid="28" grpId="1" animBg="1"/>
      <p:bldP spid="29" grpId="0" animBg="1"/>
      <p:bldP spid="29" grpId="1" animBg="1"/>
      <p:bldP spid="31" grpId="0" animBg="1"/>
      <p:bldP spid="31" grpId="1" animBg="1"/>
      <p:bldP spid="15" grpId="0" animBg="1"/>
      <p:bldP spid="16" grpId="0" animBg="1"/>
      <p:bldP spid="30" grpId="0" animBg="1"/>
      <p:bldP spid="32" grpId="0" animBg="1"/>
      <p:bldP spid="2" grpId="0" animBg="1"/>
      <p:bldP spid="41" grpId="0" animBg="1"/>
      <p:bldP spid="41" grpId="1" animBg="1"/>
      <p:bldP spid="42" grpId="0" animBg="1"/>
      <p:bldP spid="42" grpId="1" animBg="1"/>
      <p:bldP spid="35" grpId="0" animBg="1"/>
      <p:bldP spid="36" grpId="0" animBg="1"/>
      <p:bldP spid="37" grpId="0" animBg="1"/>
      <p:bldP spid="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zöveg helye 14">
            <a:extLst>
              <a:ext uri="{FF2B5EF4-FFF2-40B4-BE49-F238E27FC236}">
                <a16:creationId xmlns:a16="http://schemas.microsoft.com/office/drawing/2014/main" id="{9F7253B3-227A-4831-AE36-445FE639FA97}"/>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400" dirty="0">
                <a:solidFill>
                  <a:schemeClr val="tx1"/>
                </a:solidFill>
                <a:latin typeface="Calibri Light" panose="020F0302020204030204" pitchFamily="34" charset="0"/>
                <a:cs typeface="Calibri Light" panose="020F0302020204030204" pitchFamily="34" charset="0"/>
              </a:rPr>
              <a:t>Teszt futás, feltanított modell alapján</a:t>
            </a:r>
            <a:endParaRPr lang="hu-HU" dirty="0">
              <a:solidFill>
                <a:schemeClr val="tx1"/>
              </a:solidFill>
              <a:latin typeface="Calibri Light" panose="020F0302020204030204" pitchFamily="34" charset="0"/>
              <a:cs typeface="Calibri Light" panose="020F0302020204030204" pitchFamily="34" charset="0"/>
            </a:endParaRPr>
          </a:p>
        </p:txBody>
      </p:sp>
      <p:pic>
        <p:nvPicPr>
          <p:cNvPr id="8" name="Kép 7">
            <a:extLst>
              <a:ext uri="{FF2B5EF4-FFF2-40B4-BE49-F238E27FC236}">
                <a16:creationId xmlns:a16="http://schemas.microsoft.com/office/drawing/2014/main" id="{3A3F1372-0D4C-4194-8334-7482935138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010146"/>
            <a:ext cx="12191998" cy="483770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41</a:t>
            </a:fld>
            <a:endParaRPr lang="en-GB" dirty="0"/>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843080"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van a falhoz, csak akkor indítja meg a döntési folyamatot.</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931453"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9115"/>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a szenzor azt érzékeli, hogy</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7429676"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autót. Ezzel lehet szimulálni azt az esetet, amikor a döntésnek költsége van – Igy lehet azokat minimalizálni.</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7518049"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Egyéb esetben egyenesen tartja az</a:t>
            </a: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624229"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Itt egy másik döntési szabályt adtam meg neki:</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Mindent ugyan úgy csinál mint eddig, de csak akkor változtat a </a:t>
            </a:r>
            <a:r>
              <a:rPr lang="hu-HU" sz="1200" dirty="0" err="1">
                <a:solidFill>
                  <a:schemeClr val="bg1"/>
                </a:solidFill>
                <a:latin typeface="Arial Nova Cond" panose="020B0506020202020204" pitchFamily="34" charset="0"/>
              </a:rPr>
              <a:t>pozicíóján</a:t>
            </a:r>
            <a:r>
              <a:rPr lang="hu-HU" sz="1200" dirty="0">
                <a:solidFill>
                  <a:schemeClr val="bg1"/>
                </a:solidFill>
                <a:latin typeface="Arial Nova Cond" panose="020B0506020202020204" pitchFamily="34" charset="0"/>
              </a:rPr>
              <a:t> ha közel kerül az egyik vagy a másik falhoz.</a:t>
            </a:r>
          </a:p>
        </p:txBody>
      </p:sp>
      <p:sp useBgFill="1">
        <p:nvSpPr>
          <p:cNvPr id="2" name="Téglalap 1">
            <a:extLst>
              <a:ext uri="{FF2B5EF4-FFF2-40B4-BE49-F238E27FC236}">
                <a16:creationId xmlns:a16="http://schemas.microsoft.com/office/drawing/2014/main" id="{E4175A22-3DA8-40AC-9275-5D09CA6DFE6B}"/>
              </a:ext>
            </a:extLst>
          </p:cNvPr>
          <p:cNvSpPr/>
          <p:nvPr/>
        </p:nvSpPr>
        <p:spPr>
          <a:xfrm>
            <a:off x="0" y="4418778"/>
            <a:ext cx="310765" cy="22126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9" name="Téglalap: szamárfül 38">
            <a:extLst>
              <a:ext uri="{FF2B5EF4-FFF2-40B4-BE49-F238E27FC236}">
                <a16:creationId xmlns:a16="http://schemas.microsoft.com/office/drawing/2014/main" id="{1B8B987C-E774-4223-85C8-DFFA3DFDE1E3}"/>
              </a:ext>
            </a:extLst>
          </p:cNvPr>
          <p:cNvSpPr/>
          <p:nvPr/>
        </p:nvSpPr>
        <p:spPr>
          <a:xfrm>
            <a:off x="624229" y="224893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Az, hogy teszt futás azt jelenti, hogy egy feltanított modell alapján hoz döntéseket, de közben már nem tanul</a:t>
            </a:r>
          </a:p>
          <a:p>
            <a:pPr algn="ctr"/>
            <a:endParaRPr lang="hu-HU" sz="1200" dirty="0">
              <a:solidFill>
                <a:schemeClr val="bg1"/>
              </a:solidFill>
              <a:latin typeface="Arial Nova Cond" panose="020B0506020202020204" pitchFamily="34" charset="0"/>
            </a:endParaRPr>
          </a:p>
        </p:txBody>
      </p:sp>
      <p:sp>
        <p:nvSpPr>
          <p:cNvPr id="41" name="Téglalap: lekerekített 40">
            <a:extLst>
              <a:ext uri="{FF2B5EF4-FFF2-40B4-BE49-F238E27FC236}">
                <a16:creationId xmlns:a16="http://schemas.microsoft.com/office/drawing/2014/main" id="{7B95DAF0-0CCB-482F-AD1F-92C16D3FF40B}"/>
              </a:ext>
            </a:extLst>
          </p:cNvPr>
          <p:cNvSpPr/>
          <p:nvPr/>
        </p:nvSpPr>
        <p:spPr>
          <a:xfrm>
            <a:off x="613230" y="463677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Helyette a lila vonal jelzi az autó megtett (bejárt) útvonalát.</a:t>
            </a:r>
          </a:p>
        </p:txBody>
      </p:sp>
      <p:sp>
        <p:nvSpPr>
          <p:cNvPr id="42" name="Szabadkézi sokszög: alakzat 41">
            <a:extLst>
              <a:ext uri="{FF2B5EF4-FFF2-40B4-BE49-F238E27FC236}">
                <a16:creationId xmlns:a16="http://schemas.microsoft.com/office/drawing/2014/main" id="{064064DD-18BB-4201-8E2F-8FF15D9DC6DD}"/>
              </a:ext>
            </a:extLst>
          </p:cNvPr>
          <p:cNvSpPr/>
          <p:nvPr/>
        </p:nvSpPr>
        <p:spPr>
          <a:xfrm>
            <a:off x="613230" y="454610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animációt most elhagytam.</a:t>
            </a:r>
          </a:p>
        </p:txBody>
      </p:sp>
      <p:pic>
        <p:nvPicPr>
          <p:cNvPr id="23" name="Kép 22">
            <a:extLst>
              <a:ext uri="{FF2B5EF4-FFF2-40B4-BE49-F238E27FC236}">
                <a16:creationId xmlns:a16="http://schemas.microsoft.com/office/drawing/2014/main" id="{454DBCCF-6FB8-4DF0-BC13-935D007F7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2" y="4235516"/>
            <a:ext cx="12192000" cy="2598028"/>
          </a:xfrm>
          <a:prstGeom prst="rect">
            <a:avLst/>
          </a:prstGeom>
        </p:spPr>
      </p:pic>
      <p:sp>
        <p:nvSpPr>
          <p:cNvPr id="35" name="Szabadkézi sokszög: alakzat 34">
            <a:extLst>
              <a:ext uri="{FF2B5EF4-FFF2-40B4-BE49-F238E27FC236}">
                <a16:creationId xmlns:a16="http://schemas.microsoft.com/office/drawing/2014/main" id="{0596AD6D-9A1A-4B69-AD95-A521873AED22}"/>
              </a:ext>
            </a:extLst>
          </p:cNvPr>
          <p:cNvSpPr/>
          <p:nvPr/>
        </p:nvSpPr>
        <p:spPr>
          <a:xfrm>
            <a:off x="9844062" y="50488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hogy mikor, mekkorát és milyen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irányba lépett.</a:t>
            </a:r>
          </a:p>
        </p:txBody>
      </p:sp>
      <p:sp>
        <p:nvSpPr>
          <p:cNvPr id="36" name="Szabadkézi sokszög: alakzat 35">
            <a:extLst>
              <a:ext uri="{FF2B5EF4-FFF2-40B4-BE49-F238E27FC236}">
                <a16:creationId xmlns:a16="http://schemas.microsoft.com/office/drawing/2014/main" id="{2347AAB4-0A06-428B-B9C8-7D6B3A2CB65F}"/>
              </a:ext>
            </a:extLst>
          </p:cNvPr>
          <p:cNvSpPr/>
          <p:nvPr/>
        </p:nvSpPr>
        <p:spPr>
          <a:xfrm>
            <a:off x="9932435" y="504784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accent5">
              <a:lumMod val="7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Itt látható azonos időtengelyen</a:t>
            </a:r>
          </a:p>
        </p:txBody>
      </p:sp>
      <p:sp>
        <p:nvSpPr>
          <p:cNvPr id="37" name="Szabadkézi sokszög: alakzat 36">
            <a:extLst>
              <a:ext uri="{FF2B5EF4-FFF2-40B4-BE49-F238E27FC236}">
                <a16:creationId xmlns:a16="http://schemas.microsoft.com/office/drawing/2014/main" id="{863C886D-4F57-4D7F-B1E0-A5D619871DEE}"/>
              </a:ext>
            </a:extLst>
          </p:cNvPr>
          <p:cNvSpPr/>
          <p:nvPr/>
        </p:nvSpPr>
        <p:spPr>
          <a:xfrm>
            <a:off x="3607350" y="554212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Például lefelé nem is kellett volna lépnie. Dolgozom rajta, de nem hallgatom el az ilyen hibákat.</a:t>
            </a:r>
          </a:p>
        </p:txBody>
      </p:sp>
      <p:sp>
        <p:nvSpPr>
          <p:cNvPr id="38" name="Szabadkézi sokszög: alakzat 37">
            <a:extLst>
              <a:ext uri="{FF2B5EF4-FFF2-40B4-BE49-F238E27FC236}">
                <a16:creationId xmlns:a16="http://schemas.microsoft.com/office/drawing/2014/main" id="{89674168-5B2D-450B-ACD6-2F6A1CBDEA34}"/>
              </a:ext>
            </a:extLst>
          </p:cNvPr>
          <p:cNvSpPr/>
          <p:nvPr/>
        </p:nvSpPr>
        <p:spPr>
          <a:xfrm>
            <a:off x="3695723" y="554117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Vannak anomáliák</a:t>
            </a:r>
          </a:p>
        </p:txBody>
      </p:sp>
      <p:sp>
        <p:nvSpPr>
          <p:cNvPr id="24" name="Téglalap: szamárfül 23">
            <a:extLst>
              <a:ext uri="{FF2B5EF4-FFF2-40B4-BE49-F238E27FC236}">
                <a16:creationId xmlns:a16="http://schemas.microsoft.com/office/drawing/2014/main" id="{1632771A-7D9D-4298-89DE-9B8425D14142}"/>
              </a:ext>
            </a:extLst>
          </p:cNvPr>
          <p:cNvSpPr/>
          <p:nvPr/>
        </p:nvSpPr>
        <p:spPr>
          <a:xfrm>
            <a:off x="3607350" y="1332710"/>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Ez is </a:t>
            </a:r>
            <a:r>
              <a:rPr lang="hu-HU" sz="1200" b="1" dirty="0">
                <a:solidFill>
                  <a:srgbClr val="575757"/>
                </a:solidFill>
                <a:latin typeface="georgia" panose="02040502050405020303" pitchFamily="18" charset="0"/>
              </a:rPr>
              <a:t>egy lehetséges megoldás lenne, </a:t>
            </a:r>
            <a:r>
              <a:rPr lang="hu-HU" sz="1200" b="0" i="0" dirty="0">
                <a:solidFill>
                  <a:srgbClr val="575757"/>
                </a:solidFill>
                <a:effectLst/>
                <a:latin typeface="georgia" panose="02040502050405020303" pitchFamily="18" charset="0"/>
              </a:rPr>
              <a:t>de azért nem használjuk, mert a tanulásához egy szimulációs környezetre lenne szükség. Azonkívül önmagában nem garantálja, hogy a rendszer adaptív legyen. Az adaptív ez esetben azt jelenti, hogy képes alkalmazkodni addig nem látott helyzetekhez illetve ha a rendszer menetközben megváltozik – ami nem kizárható.</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38748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2"/>
                                        </p:tgtEl>
                                      </p:cBhvr>
                                    </p:animEffect>
                                    <p:set>
                                      <p:cBhvr>
                                        <p:cTn id="25" dur="1" fill="hold">
                                          <p:stCondLst>
                                            <p:cond delay="499"/>
                                          </p:stCondLst>
                                        </p:cTn>
                                        <p:tgtEl>
                                          <p:spTgt spid="4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1"/>
                                        </p:tgtEl>
                                      </p:cBhvr>
                                    </p:animEffect>
                                    <p:set>
                                      <p:cBhvr>
                                        <p:cTn id="28" dur="1" fill="hold">
                                          <p:stCondLst>
                                            <p:cond delay="499"/>
                                          </p:stCondLst>
                                        </p:cTn>
                                        <p:tgtEl>
                                          <p:spTgt spid="4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10" presetClass="exit" presetSubtype="0" fill="hold" grpId="1" nodeType="withEffect">
                                  <p:stCondLst>
                                    <p:cond delay="0"/>
                                  </p:stCondLst>
                                  <p:childTnLst>
                                    <p:animEffect transition="out" filter="fade">
                                      <p:cBhvr>
                                        <p:cTn id="54" dur="500"/>
                                        <p:tgtEl>
                                          <p:spTgt spid="28"/>
                                        </p:tgtEl>
                                      </p:cBhvr>
                                    </p:animEffect>
                                    <p:set>
                                      <p:cBhvr>
                                        <p:cTn id="55" dur="1" fill="hold">
                                          <p:stCondLst>
                                            <p:cond delay="499"/>
                                          </p:stCondLst>
                                        </p:cTn>
                                        <p:tgtEl>
                                          <p:spTgt spid="28"/>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6"/>
                                        </p:tgtEl>
                                      </p:cBhvr>
                                    </p:animEffect>
                                    <p:set>
                                      <p:cBhvr>
                                        <p:cTn id="58" dur="1" fill="hold">
                                          <p:stCondLst>
                                            <p:cond delay="499"/>
                                          </p:stCondLst>
                                        </p:cTn>
                                        <p:tgtEl>
                                          <p:spTgt spid="2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9"/>
                                        </p:tgtEl>
                                      </p:cBhvr>
                                    </p:animEffect>
                                    <p:set>
                                      <p:cBhvr>
                                        <p:cTn id="64" dur="1" fill="hold">
                                          <p:stCondLst>
                                            <p:cond delay="499"/>
                                          </p:stCondLst>
                                        </p:cTn>
                                        <p:tgtEl>
                                          <p:spTgt spid="29"/>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8" grpId="0" animBg="1"/>
      <p:bldP spid="28" grpId="1" animBg="1"/>
      <p:bldP spid="29" grpId="0" animBg="1"/>
      <p:bldP spid="29" grpId="1" animBg="1"/>
      <p:bldP spid="31" grpId="0" animBg="1"/>
      <p:bldP spid="31" grpId="1" animBg="1"/>
      <p:bldP spid="2" grpId="0" animBg="1"/>
      <p:bldP spid="41" grpId="0" animBg="1"/>
      <p:bldP spid="41" grpId="1" animBg="1"/>
      <p:bldP spid="42" grpId="0" animBg="1"/>
      <p:bldP spid="42" grpId="1" animBg="1"/>
      <p:bldP spid="35" grpId="0" animBg="1"/>
      <p:bldP spid="36" grpId="0" animBg="1"/>
      <p:bldP spid="37" grpId="0" animBg="1"/>
      <p:bldP spid="38" grpId="0" animBg="1"/>
      <p:bldP spid="24" grpId="0" animBg="1"/>
      <p:bldP spid="24"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szöveg, személy látható&#10;&#10;Automatikusan generált leírás">
            <a:extLst>
              <a:ext uri="{FF2B5EF4-FFF2-40B4-BE49-F238E27FC236}">
                <a16:creationId xmlns:a16="http://schemas.microsoft.com/office/drawing/2014/main" id="{73E04C7D-F110-48F1-903A-5F8869196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7346"/>
            <a:ext cx="12192000" cy="5223309"/>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effectLst>
            <a:softEdge rad="152400"/>
          </a:effectLst>
        </p:spPr>
        <p:txBody>
          <a:bodyPr rtlCol="0"/>
          <a:lstStyle/>
          <a:p>
            <a:pPr rtl="0"/>
            <a:fld id="{19B51A1E-902D-48AF-9020-955120F399B6}" type="slidenum">
              <a:rPr lang="en-GB" smtClean="0"/>
              <a:pPr rtl="0"/>
              <a:t>42</a:t>
            </a:fld>
            <a:endParaRPr lang="en-GB" dirty="0"/>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a:effectLst>
            <a:softEdge rad="152400"/>
          </a:effectLst>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42</a:t>
            </a:fld>
            <a:endParaRPr lang="en-GB" dirty="0"/>
          </a:p>
        </p:txBody>
      </p:sp>
      <p:sp>
        <p:nvSpPr>
          <p:cNvPr id="10" name="Téglalap: lekerekített 9">
            <a:extLst>
              <a:ext uri="{FF2B5EF4-FFF2-40B4-BE49-F238E27FC236}">
                <a16:creationId xmlns:a16="http://schemas.microsoft.com/office/drawing/2014/main" id="{723CA343-DE22-40C8-87A7-241E8D260BFE}"/>
              </a:ext>
            </a:extLst>
          </p:cNvPr>
          <p:cNvSpPr/>
          <p:nvPr/>
        </p:nvSpPr>
        <p:spPr>
          <a:xfrm>
            <a:off x="2986519" y="589198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Amelyek ki lettek terjesztve a teljes állapot térre.</a:t>
            </a:r>
          </a:p>
        </p:txBody>
      </p:sp>
      <p:sp>
        <p:nvSpPr>
          <p:cNvPr id="11" name="Szabadkézi sokszög: alakzat 10">
            <a:extLst>
              <a:ext uri="{FF2B5EF4-FFF2-40B4-BE49-F238E27FC236}">
                <a16:creationId xmlns:a16="http://schemas.microsoft.com/office/drawing/2014/main" id="{56B3956A-7666-4512-A839-C2AAF0D1010C}"/>
              </a:ext>
            </a:extLst>
          </p:cNvPr>
          <p:cNvSpPr/>
          <p:nvPr/>
        </p:nvSpPr>
        <p:spPr>
          <a:xfrm>
            <a:off x="2986519" y="580131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Következnek azok a vizsgálatok</a:t>
            </a:r>
          </a:p>
        </p:txBody>
      </p:sp>
      <p:sp>
        <p:nvSpPr>
          <p:cNvPr id="9" name="Szabadkézi sokszög: alakzat 8">
            <a:extLst>
              <a:ext uri="{FF2B5EF4-FFF2-40B4-BE49-F238E27FC236}">
                <a16:creationId xmlns:a16="http://schemas.microsoft.com/office/drawing/2014/main" id="{2C5E7ACF-FA11-4D7B-B090-7C40E31C066F}"/>
              </a:ext>
            </a:extLst>
          </p:cNvPr>
          <p:cNvSpPr/>
          <p:nvPr/>
        </p:nvSpPr>
        <p:spPr>
          <a:xfrm>
            <a:off x="5494854" y="588358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mesterségesen megkapja az összes adatot, mintha az állapottér minden pontját ismerné.</a:t>
            </a:r>
          </a:p>
        </p:txBody>
      </p:sp>
      <p:sp>
        <p:nvSpPr>
          <p:cNvPr id="12" name="Szabadkézi sokszög: alakzat 11">
            <a:extLst>
              <a:ext uri="{FF2B5EF4-FFF2-40B4-BE49-F238E27FC236}">
                <a16:creationId xmlns:a16="http://schemas.microsoft.com/office/drawing/2014/main" id="{51A5374C-237A-4275-AD55-DABB7A245AF4}"/>
              </a:ext>
            </a:extLst>
          </p:cNvPr>
          <p:cNvSpPr/>
          <p:nvPr/>
        </p:nvSpPr>
        <p:spPr>
          <a:xfrm>
            <a:off x="5583227" y="588263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azt jelenti, hogy</a:t>
            </a:r>
          </a:p>
        </p:txBody>
      </p:sp>
      <p:sp>
        <p:nvSpPr>
          <p:cNvPr id="13" name="Téglalap: lekerekített 12">
            <a:extLst>
              <a:ext uri="{FF2B5EF4-FFF2-40B4-BE49-F238E27FC236}">
                <a16:creationId xmlns:a16="http://schemas.microsoft.com/office/drawing/2014/main" id="{31472158-BC9B-45B0-8A3B-0444E030CBDD}"/>
              </a:ext>
            </a:extLst>
          </p:cNvPr>
          <p:cNvSpPr/>
          <p:nvPr/>
        </p:nvSpPr>
        <p:spPr>
          <a:xfrm>
            <a:off x="2985507" y="8732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Amikor minden információ a rendelkezésére áll – a valóságban nem ez a helyzet de, …</a:t>
            </a:r>
          </a:p>
        </p:txBody>
      </p:sp>
      <p:sp>
        <p:nvSpPr>
          <p:cNvPr id="14" name="Szabadkézi sokszög: alakzat 13">
            <a:extLst>
              <a:ext uri="{FF2B5EF4-FFF2-40B4-BE49-F238E27FC236}">
                <a16:creationId xmlns:a16="http://schemas.microsoft.com/office/drawing/2014/main" id="{5C0B3DE7-0758-44CF-8465-E55C9BC6C653}"/>
              </a:ext>
            </a:extLst>
          </p:cNvPr>
          <p:cNvSpPr/>
          <p:nvPr/>
        </p:nvSpPr>
        <p:spPr>
          <a:xfrm>
            <a:off x="2985507" y="-334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gyakorlatilag az az eset</a:t>
            </a:r>
          </a:p>
        </p:txBody>
      </p:sp>
      <p:sp>
        <p:nvSpPr>
          <p:cNvPr id="15" name="Szabadkézi sokszög: alakzat 14">
            <a:extLst>
              <a:ext uri="{FF2B5EF4-FFF2-40B4-BE49-F238E27FC236}">
                <a16:creationId xmlns:a16="http://schemas.microsoft.com/office/drawing/2014/main" id="{AFEBD272-249E-4FDE-9DA4-CE2F92929272}"/>
              </a:ext>
            </a:extLst>
          </p:cNvPr>
          <p:cNvSpPr/>
          <p:nvPr/>
        </p:nvSpPr>
        <p:spPr>
          <a:xfrm>
            <a:off x="5494854" y="8398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fogom felhasználni, hogy ehhez képes mennyivel jobb rosszabb egy-egy adott futás/tanulás.</a:t>
            </a:r>
          </a:p>
        </p:txBody>
      </p:sp>
      <p:sp>
        <p:nvSpPr>
          <p:cNvPr id="16" name="Szabadkézi sokszög: alakzat 15">
            <a:extLst>
              <a:ext uri="{FF2B5EF4-FFF2-40B4-BE49-F238E27FC236}">
                <a16:creationId xmlns:a16="http://schemas.microsoft.com/office/drawing/2014/main" id="{124D5EDF-B6D3-4B38-BBCE-9004F2493235}"/>
              </a:ext>
            </a:extLst>
          </p:cNvPr>
          <p:cNvSpPr/>
          <p:nvPr/>
        </p:nvSpPr>
        <p:spPr>
          <a:xfrm>
            <a:off x="5583227" y="8302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 ezt egyfajta benchmark-ként </a:t>
            </a:r>
          </a:p>
        </p:txBody>
      </p:sp>
    </p:spTree>
    <p:extLst>
      <p:ext uri="{BB962C8B-B14F-4D97-AF65-F5344CB8AC3E}">
        <p14:creationId xmlns:p14="http://schemas.microsoft.com/office/powerpoint/2010/main" val="170488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P spid="12" grpId="0" animBg="1"/>
      <p:bldP spid="13" grpId="0" animBg="1"/>
      <p:bldP spid="14"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7873180" y="6356350"/>
            <a:ext cx="2743200" cy="365125"/>
          </a:xfrm>
        </p:spPr>
        <p:txBody>
          <a:bodyPr rtlCol="0"/>
          <a:lstStyle/>
          <a:p>
            <a:pPr rtl="0"/>
            <a:fld id="{19B51A1E-902D-48AF-9020-955120F399B6}" type="slidenum">
              <a:rPr lang="en-GB" smtClean="0"/>
              <a:pPr rtl="0"/>
              <a:t>43</a:t>
            </a:fld>
            <a:endParaRPr lang="en-GB" dirty="0"/>
          </a:p>
        </p:txBody>
      </p:sp>
      <p:sp>
        <p:nvSpPr>
          <p:cNvPr id="22" name="Szabadkézi sokszög: alakzat 21">
            <a:extLst>
              <a:ext uri="{FF2B5EF4-FFF2-40B4-BE49-F238E27FC236}">
                <a16:creationId xmlns:a16="http://schemas.microsoft.com/office/drawing/2014/main" id="{9D15048E-3B0A-46C7-9B32-70722B7EDF49}"/>
              </a:ext>
            </a:extLst>
          </p:cNvPr>
          <p:cNvSpPr/>
          <p:nvPr/>
        </p:nvSpPr>
        <p:spPr>
          <a:xfrm>
            <a:off x="896422" y="428612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Mert az NN struktúrája kötött (fix) és a szélső értétkek nagyon el tuják húzni a becslést.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3" name="Szabadkézi sokszög: alakzat 22">
            <a:extLst>
              <a:ext uri="{FF2B5EF4-FFF2-40B4-BE49-F238E27FC236}">
                <a16:creationId xmlns:a16="http://schemas.microsoft.com/office/drawing/2014/main" id="{05E08EA4-77EE-465C-9763-57364604F435}"/>
              </a:ext>
            </a:extLst>
          </p:cNvPr>
          <p:cNvSpPr/>
          <p:nvPr/>
        </p:nvSpPr>
        <p:spPr>
          <a:xfrm>
            <a:off x="896422" y="428612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Nem biztos, hogy jobb lesz a </a:t>
            </a:r>
            <a:r>
              <a:rPr lang="hu-HU" sz="1000" dirty="0" err="1">
                <a:solidFill>
                  <a:schemeClr val="tx1"/>
                </a:solidFill>
                <a:latin typeface="Arial" panose="020B0604020202020204" pitchFamily="34" charset="0"/>
                <a:cs typeface="Arial" panose="020B0604020202020204" pitchFamily="34" charset="0"/>
              </a:rPr>
              <a:t>tanuls</a:t>
            </a:r>
            <a:endParaRPr lang="hu-HU" sz="1000" dirty="0">
              <a:solidFill>
                <a:schemeClr val="tx1"/>
              </a:solidFill>
              <a:latin typeface="Arial" panose="020B0604020202020204" pitchFamily="34" charset="0"/>
              <a:cs typeface="Arial" panose="020B0604020202020204" pitchFamily="34" charset="0"/>
            </a:endParaRPr>
          </a:p>
        </p:txBody>
      </p:sp>
      <p:sp>
        <p:nvSpPr>
          <p:cNvPr id="24" name="Szabadkézi sokszög: alakzat 23">
            <a:extLst>
              <a:ext uri="{FF2B5EF4-FFF2-40B4-BE49-F238E27FC236}">
                <a16:creationId xmlns:a16="http://schemas.microsoft.com/office/drawing/2014/main" id="{3A241793-909F-4D8E-9F71-FF4A14355720}"/>
              </a:ext>
            </a:extLst>
          </p:cNvPr>
          <p:cNvSpPr/>
          <p:nvPr/>
        </p:nvSpPr>
        <p:spPr>
          <a:xfrm>
            <a:off x="896422" y="561128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Mozognának a bemenetek értékei akkor adott NN struktúra mellett részletesebb becslést adna a neurális háló.</a:t>
            </a:r>
            <a:endParaRPr lang="hu-HU" dirty="0"/>
          </a:p>
        </p:txBody>
      </p:sp>
      <p:sp>
        <p:nvSpPr>
          <p:cNvPr id="25" name="Szabadkézi sokszög: alakzat 24">
            <a:extLst>
              <a:ext uri="{FF2B5EF4-FFF2-40B4-BE49-F238E27FC236}">
                <a16:creationId xmlns:a16="http://schemas.microsoft.com/office/drawing/2014/main" id="{771FA441-082D-40C6-82A0-CC66E745BDFB}"/>
              </a:ext>
            </a:extLst>
          </p:cNvPr>
          <p:cNvSpPr/>
          <p:nvPr/>
        </p:nvSpPr>
        <p:spPr>
          <a:xfrm>
            <a:off x="896422" y="561128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Miközben ha kisebb tartományban</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9117281" y="43304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a:t>
            </a:r>
            <a:r>
              <a:rPr lang="hu-HU" sz="1000" dirty="0" err="1">
                <a:solidFill>
                  <a:schemeClr val="tx1"/>
                </a:solidFill>
                <a:latin typeface="Arial" panose="020B0604020202020204" pitchFamily="34" charset="0"/>
                <a:cs typeface="Arial" panose="020B0604020202020204" pitchFamily="34" charset="0"/>
              </a:rPr>
              <a:t>plot_sensors_distibution</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metodussal</a:t>
            </a:r>
            <a:r>
              <a:rPr lang="hu-HU" sz="1000" dirty="0">
                <a:solidFill>
                  <a:schemeClr val="tx1"/>
                </a:solidFill>
                <a:latin typeface="Arial" panose="020B0604020202020204" pitchFamily="34" charset="0"/>
                <a:cs typeface="Arial" panose="020B0604020202020204" pitchFamily="34" charset="0"/>
              </a:rPr>
              <a:t> amire később még szükségem lesz.</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9205654" y="432954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a:t>
            </a:r>
            <a:r>
              <a:rPr lang="hu-HU" sz="1000" dirty="0" err="1">
                <a:solidFill>
                  <a:schemeClr val="tx1"/>
                </a:solidFill>
                <a:latin typeface="Arial" panose="020B0604020202020204" pitchFamily="34" charset="0"/>
                <a:cs typeface="Arial" panose="020B0604020202020204" pitchFamily="34" charset="0"/>
              </a:rPr>
              <a:t>PostPlotter</a:t>
            </a:r>
            <a:r>
              <a:rPr lang="hu-HU" sz="1000" dirty="0">
                <a:solidFill>
                  <a:schemeClr val="tx1"/>
                </a:solidFill>
                <a:latin typeface="Arial" panose="020B0604020202020204" pitchFamily="34" charset="0"/>
                <a:cs typeface="Arial" panose="020B0604020202020204" pitchFamily="34" charset="0"/>
              </a:rPr>
              <a:t> osztályt kibővítettem</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8734370"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Ezt még meg kell vizsgálni.</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8822743"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persze csak sejtés</a:t>
            </a:r>
          </a:p>
        </p:txBody>
      </p:sp>
      <p:sp>
        <p:nvSpPr>
          <p:cNvPr id="15" name="Téglalap: szamárfül 14">
            <a:extLst>
              <a:ext uri="{FF2B5EF4-FFF2-40B4-BE49-F238E27FC236}">
                <a16:creationId xmlns:a16="http://schemas.microsoft.com/office/drawing/2014/main" id="{4B4317F0-653E-478C-89A1-704888C4864C}"/>
              </a:ext>
            </a:extLst>
          </p:cNvPr>
          <p:cNvSpPr/>
          <p:nvPr/>
        </p:nvSpPr>
        <p:spPr>
          <a:xfrm>
            <a:off x="928309"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 a vizsgálat még hátra van.</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Pár érdekes észrevételem azonban már most van.</a:t>
            </a:r>
            <a:endParaRPr lang="hu-HU" sz="1200" dirty="0">
              <a:solidFill>
                <a:schemeClr val="bg1"/>
              </a:solidFill>
              <a:latin typeface="Arial Nova Cond" panose="020B0506020202020204" pitchFamily="34" charset="0"/>
            </a:endParaRPr>
          </a:p>
        </p:txBody>
      </p:sp>
      <p:sp>
        <p:nvSpPr>
          <p:cNvPr id="16" name="Szabadkézi sokszög: alakzat 15">
            <a:extLst>
              <a:ext uri="{FF2B5EF4-FFF2-40B4-BE49-F238E27FC236}">
                <a16:creationId xmlns:a16="http://schemas.microsoft.com/office/drawing/2014/main" id="{C7AC70A7-3532-4C8A-B558-1F155890D595}"/>
              </a:ext>
            </a:extLst>
          </p:cNvPr>
          <p:cNvSpPr/>
          <p:nvPr/>
        </p:nvSpPr>
        <p:spPr>
          <a:xfrm>
            <a:off x="3487554"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Pontosabban azon amelyiken a szenzorok értéke és az NN által adott becslés is rajta van.</a:t>
            </a:r>
          </a:p>
        </p:txBody>
      </p:sp>
      <p:sp>
        <p:nvSpPr>
          <p:cNvPr id="17" name="Szabadkézi sokszög: alakzat 16">
            <a:extLst>
              <a:ext uri="{FF2B5EF4-FFF2-40B4-BE49-F238E27FC236}">
                <a16:creationId xmlns:a16="http://schemas.microsoft.com/office/drawing/2014/main" id="{A452845D-D241-447D-8829-F84856E9F3D8}"/>
              </a:ext>
            </a:extLst>
          </p:cNvPr>
          <p:cNvSpPr/>
          <p:nvPr/>
        </p:nvSpPr>
        <p:spPr>
          <a:xfrm>
            <a:off x="3575927"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Ezt az egyik 3D </a:t>
            </a:r>
            <a:r>
              <a:rPr lang="hu-HU" sz="1000" dirty="0" err="1">
                <a:solidFill>
                  <a:schemeClr val="tx1"/>
                </a:solidFill>
                <a:latin typeface="Arial" panose="020B0604020202020204" pitchFamily="34" charset="0"/>
                <a:cs typeface="Arial" panose="020B0604020202020204" pitchFamily="34" charset="0"/>
              </a:rPr>
              <a:t>plotton</a:t>
            </a:r>
            <a:r>
              <a:rPr lang="hu-HU" sz="1000" dirty="0">
                <a:solidFill>
                  <a:schemeClr val="tx1"/>
                </a:solidFill>
                <a:latin typeface="Arial" panose="020B0604020202020204" pitchFamily="34" charset="0"/>
                <a:cs typeface="Arial" panose="020B0604020202020204" pitchFamily="34" charset="0"/>
              </a:rPr>
              <a:t> vettem észre</a:t>
            </a:r>
          </a:p>
        </p:txBody>
      </p:sp>
      <p:sp>
        <p:nvSpPr>
          <p:cNvPr id="18" name="Szabadkézi sokszög: alakzat 17">
            <a:extLst>
              <a:ext uri="{FF2B5EF4-FFF2-40B4-BE49-F238E27FC236}">
                <a16:creationId xmlns:a16="http://schemas.microsoft.com/office/drawing/2014/main" id="{97391CAD-EC3F-406D-9A4D-D30A440E82D9}"/>
              </a:ext>
            </a:extLst>
          </p:cNvPr>
          <p:cNvSpPr/>
          <p:nvPr/>
        </p:nvSpPr>
        <p:spPr>
          <a:xfrm>
            <a:off x="6110962"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nagy rangeben mozog akkor az NN kisebb részletességgel tudja közelíteni azokat a részeket ahol több eset van.</a:t>
            </a:r>
          </a:p>
        </p:txBody>
      </p:sp>
      <p:sp>
        <p:nvSpPr>
          <p:cNvPr id="19" name="Szabadkézi sokszög: alakzat 18">
            <a:extLst>
              <a:ext uri="{FF2B5EF4-FFF2-40B4-BE49-F238E27FC236}">
                <a16:creationId xmlns:a16="http://schemas.microsoft.com/office/drawing/2014/main" id="{E3B05306-55F8-4DBB-9FC3-A9E3387EB064}"/>
              </a:ext>
            </a:extLst>
          </p:cNvPr>
          <p:cNvSpPr/>
          <p:nvPr/>
        </p:nvSpPr>
        <p:spPr>
          <a:xfrm>
            <a:off x="6199335"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valamelyik szenzor értéke nagyon</a:t>
            </a:r>
          </a:p>
        </p:txBody>
      </p:sp>
      <p:pic>
        <p:nvPicPr>
          <p:cNvPr id="4" name="Kép 3">
            <a:extLst>
              <a:ext uri="{FF2B5EF4-FFF2-40B4-BE49-F238E27FC236}">
                <a16:creationId xmlns:a16="http://schemas.microsoft.com/office/drawing/2014/main" id="{8C609BE5-A350-4962-A41C-B34BFBF2A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889" y="1797866"/>
            <a:ext cx="5448683" cy="3262268"/>
          </a:xfrm>
          <a:prstGeom prst="rect">
            <a:avLst/>
          </a:prstGeom>
        </p:spPr>
      </p:pic>
      <p:sp>
        <p:nvSpPr>
          <p:cNvPr id="27" name="Szabadkézi sokszög: alakzat 26">
            <a:extLst>
              <a:ext uri="{FF2B5EF4-FFF2-40B4-BE49-F238E27FC236}">
                <a16:creationId xmlns:a16="http://schemas.microsoft.com/office/drawing/2014/main" id="{0FA0F396-32BE-4BA9-BDFA-A2514D957AE7}"/>
              </a:ext>
            </a:extLst>
          </p:cNvPr>
          <p:cNvSpPr/>
          <p:nvPr/>
        </p:nvSpPr>
        <p:spPr>
          <a:xfrm>
            <a:off x="9117281" y="322458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Eltérést is össze lehet majd hasonlítani vele ami két futás közötti különbség összevetésére lesz majd alkalmas.</a:t>
            </a:r>
          </a:p>
        </p:txBody>
      </p:sp>
      <p:sp>
        <p:nvSpPr>
          <p:cNvPr id="30" name="Szabadkézi sokszög: alakzat 29">
            <a:extLst>
              <a:ext uri="{FF2B5EF4-FFF2-40B4-BE49-F238E27FC236}">
                <a16:creationId xmlns:a16="http://schemas.microsoft.com/office/drawing/2014/main" id="{9F36501C-DCF8-4D98-A9BE-FD9B6A8E3E66}"/>
              </a:ext>
            </a:extLst>
          </p:cNvPr>
          <p:cNvSpPr/>
          <p:nvPr/>
        </p:nvSpPr>
        <p:spPr>
          <a:xfrm>
            <a:off x="9205654" y="322363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célváltozót a középértéktől való</a:t>
            </a:r>
          </a:p>
        </p:txBody>
      </p:sp>
    </p:spTree>
    <p:extLst>
      <p:ext uri="{BB962C8B-B14F-4D97-AF65-F5344CB8AC3E}">
        <p14:creationId xmlns:p14="http://schemas.microsoft.com/office/powerpoint/2010/main" val="406466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5</a:t>
            </a:fld>
            <a:endParaRPr lang="en-GB" dirty="0"/>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7898864" y="3308210"/>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   Vagy milyen megkötések</a:t>
            </a:r>
            <a:br>
              <a:rPr lang="hu-HU" sz="1200" dirty="0">
                <a:latin typeface="Arial Nova Cond" panose="020B0506020202020204" pitchFamily="34" charset="0"/>
              </a:rPr>
            </a:br>
            <a:r>
              <a:rPr lang="hu-HU" sz="1200" dirty="0">
                <a:latin typeface="Arial Nova Cond" panose="020B0506020202020204" pitchFamily="34" charset="0"/>
              </a:rPr>
              <a:t>és körülmények között</a:t>
            </a:r>
            <a:br>
              <a:rPr lang="hu-HU" sz="1200" dirty="0">
                <a:latin typeface="Arial Nova Cond" panose="020B0506020202020204" pitchFamily="34" charset="0"/>
              </a:rPr>
            </a:br>
            <a:r>
              <a:rPr lang="hu-HU" sz="1200" dirty="0">
                <a:latin typeface="Arial Nova Cond" panose="020B0506020202020204" pitchFamily="34" charset="0"/>
              </a:rPr>
              <a:t>lenne alkalmazható az</a:t>
            </a:r>
            <a:br>
              <a:rPr lang="hu-HU" sz="1200" dirty="0">
                <a:latin typeface="Arial Nova Cond" panose="020B0506020202020204" pitchFamily="34" charset="0"/>
              </a:rPr>
            </a:br>
            <a:r>
              <a:rPr lang="hu-HU" sz="1200" dirty="0">
                <a:latin typeface="Arial Nova Cond" panose="020B0506020202020204" pitchFamily="34" charset="0"/>
              </a:rPr>
              <a:t>esetünkben.</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3184134"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Mindegyik esetében megpróbálom elmagyarázni, hogy mi a lényege, hogyan működik.</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5581070"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Egy konkrét példát is adok rá és megmutatom, hogy melyik része kapcsolódik a mi megoldásunkhoz.</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5672798"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Egy példán keresztül</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7898864" y="234349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miért alkalmazható, miért nem alkalmazható a mi esetünkben.</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7898864" y="234349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Megmutatom</a:t>
            </a:r>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7" name="Szöveg helye 14">
            <a:extLst>
              <a:ext uri="{FF2B5EF4-FFF2-40B4-BE49-F238E27FC236}">
                <a16:creationId xmlns:a16="http://schemas.microsoft.com/office/drawing/2014/main" id="{23F2B2C5-BA30-4967-9D0B-29F69A9DA9FE}"/>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8" name="Szöveg helye 14">
            <a:extLst>
              <a:ext uri="{FF2B5EF4-FFF2-40B4-BE49-F238E27FC236}">
                <a16:creationId xmlns:a16="http://schemas.microsoft.com/office/drawing/2014/main" id="{06851699-5761-45DE-972C-65B6CE5B608E}"/>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9" name="Szöveg helye 14">
            <a:extLst>
              <a:ext uri="{FF2B5EF4-FFF2-40B4-BE49-F238E27FC236}">
                <a16:creationId xmlns:a16="http://schemas.microsoft.com/office/drawing/2014/main" id="{EA8BC159-8AAF-4C2C-94E9-867DABE1D4BF}"/>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30" name="Szabadkézi sokszög: alakzat 29">
            <a:extLst>
              <a:ext uri="{FF2B5EF4-FFF2-40B4-BE49-F238E27FC236}">
                <a16:creationId xmlns:a16="http://schemas.microsoft.com/office/drawing/2014/main" id="{6D5E588C-A2DE-472F-9A60-B2CB8E3BAA66}"/>
              </a:ext>
            </a:extLst>
          </p:cNvPr>
          <p:cNvSpPr/>
          <p:nvPr/>
        </p:nvSpPr>
        <p:spPr>
          <a:xfrm>
            <a:off x="7898864" y="643039"/>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jobban megértsük a mi megoldásunk elméleti megfontolásait.</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7898864" y="6430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Mindezt annak érdekében,</a:t>
            </a:r>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Time-</a:t>
            </a:r>
            <a:r>
              <a:rPr lang="hu-HU" sz="2400" dirty="0" err="1">
                <a:solidFill>
                  <a:schemeClr val="bg1"/>
                </a:solidFill>
                <a:latin typeface="Arial" panose="020B0604020202020204" pitchFamily="34" charset="0"/>
                <a:cs typeface="Arial" panose="020B0604020202020204" pitchFamily="34" charset="0"/>
              </a:rPr>
              <a:t>Series</a:t>
            </a:r>
            <a:br>
              <a:rPr lang="hu-HU" sz="2400"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Calibri Light" panose="020F0302020204030204" pitchFamily="34" charset="0"/>
                <a:cs typeface="Calibri Light" panose="020F0302020204030204" pitchFamily="34" charset="0"/>
              </a:rPr>
              <a:t>pattern</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recognition</a:t>
            </a:r>
            <a:endParaRPr lang="hu-HU" dirty="0">
              <a:solidFill>
                <a:schemeClr val="bg1"/>
              </a:solidFill>
              <a:latin typeface="Calibri Light" panose="020F0302020204030204" pitchFamily="34" charset="0"/>
              <a:cs typeface="Calibri Light" panose="020F0302020204030204" pitchFamily="34" charset="0"/>
            </a:endParaRPr>
          </a:p>
        </p:txBody>
      </p:sp>
      <p:sp>
        <p:nvSpPr>
          <p:cNvPr id="24" name="Téglalap: szamárfül 23">
            <a:extLst>
              <a:ext uri="{FF2B5EF4-FFF2-40B4-BE49-F238E27FC236}">
                <a16:creationId xmlns:a16="http://schemas.microsoft.com/office/drawing/2014/main" id="{5147D5C7-ED47-4142-975B-9FDECF9B172B}"/>
              </a:ext>
            </a:extLst>
          </p:cNvPr>
          <p:cNvSpPr/>
          <p:nvPr/>
        </p:nvSpPr>
        <p:spPr>
          <a:xfrm>
            <a:off x="7898864" y="234434"/>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   Vagy milyen megkötések</a:t>
            </a:r>
            <a:br>
              <a:rPr lang="hu-HU" sz="1200" dirty="0">
                <a:latin typeface="Arial Nova Cond" panose="020B0506020202020204" pitchFamily="34" charset="0"/>
              </a:rPr>
            </a:br>
            <a:r>
              <a:rPr lang="hu-HU" sz="1200" dirty="0">
                <a:latin typeface="Arial Nova Cond" panose="020B0506020202020204" pitchFamily="34" charset="0"/>
              </a:rPr>
              <a:t>és körülmények között</a:t>
            </a:r>
            <a:br>
              <a:rPr lang="hu-HU" sz="1200" dirty="0">
                <a:latin typeface="Arial Nova Cond" panose="020B0506020202020204" pitchFamily="34" charset="0"/>
              </a:rPr>
            </a:br>
            <a:r>
              <a:rPr lang="hu-HU" sz="1200" dirty="0">
                <a:latin typeface="Arial Nova Cond" panose="020B0506020202020204" pitchFamily="34" charset="0"/>
              </a:rPr>
              <a:t>lenne alkalmazható az</a:t>
            </a:r>
            <a:br>
              <a:rPr lang="hu-HU" sz="1200" dirty="0">
                <a:latin typeface="Arial Nova Cond" panose="020B0506020202020204" pitchFamily="34" charset="0"/>
              </a:rPr>
            </a:br>
            <a:r>
              <a:rPr lang="hu-HU" sz="1200" dirty="0">
                <a:latin typeface="Arial Nova Cond" panose="020B0506020202020204" pitchFamily="34" charset="0"/>
              </a:rPr>
              <a:t>esetünkben.</a:t>
            </a:r>
            <a:endParaRPr lang="hu-HU" sz="1200" dirty="0">
              <a:solidFill>
                <a:schemeClr val="bg1"/>
              </a:solidFill>
              <a:latin typeface="Arial Nova Cond" panose="020B0506020202020204" pitchFamily="34" charset="0"/>
            </a:endParaRPr>
          </a:p>
        </p:txBody>
      </p:sp>
      <p:sp>
        <p:nvSpPr>
          <p:cNvPr id="33" name="Téglalap: szamárfül 32">
            <a:extLst>
              <a:ext uri="{FF2B5EF4-FFF2-40B4-BE49-F238E27FC236}">
                <a16:creationId xmlns:a16="http://schemas.microsoft.com/office/drawing/2014/main" id="{C8534A4E-E3C6-467C-9CEB-2AA8055004E6}"/>
              </a:ext>
            </a:extLst>
          </p:cNvPr>
          <p:cNvSpPr/>
          <p:nvPr/>
        </p:nvSpPr>
        <p:spPr>
          <a:xfrm>
            <a:off x="5435544" y="234434"/>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Józefnek</a:t>
            </a:r>
            <a:r>
              <a:rPr lang="hu-HU" sz="1200" dirty="0">
                <a:latin typeface="Arial Nova Cond" panose="020B0506020202020204" pitchFamily="34" charset="0"/>
              </a:rPr>
              <a:t> volt egy jó meglátása </a:t>
            </a:r>
            <a:r>
              <a:rPr lang="hu-HU" sz="1200" dirty="0" err="1">
                <a:latin typeface="Arial Nova Cond" panose="020B0506020202020204" pitchFamily="34" charset="0"/>
              </a:rPr>
              <a:t>vsszajelzése</a:t>
            </a:r>
            <a:r>
              <a:rPr lang="hu-HU" sz="1200" dirty="0">
                <a:latin typeface="Arial Nova Cond" panose="020B0506020202020204" pitchFamily="34" charset="0"/>
              </a:rPr>
              <a:t> azzal kapcsolatban, hogy nem érthető, hogy az egyes módszerek miben különböznek.</a:t>
            </a:r>
            <a:endParaRPr lang="hu-HU" sz="1200" dirty="0">
              <a:solidFill>
                <a:schemeClr val="bg1"/>
              </a:solidFill>
              <a:latin typeface="Arial Nova Cond" panose="020B0506020202020204" pitchFamily="34" charset="0"/>
            </a:endParaRPr>
          </a:p>
        </p:txBody>
      </p:sp>
      <p:sp>
        <p:nvSpPr>
          <p:cNvPr id="34" name="Téglalap: szamárfül 33">
            <a:extLst>
              <a:ext uri="{FF2B5EF4-FFF2-40B4-BE49-F238E27FC236}">
                <a16:creationId xmlns:a16="http://schemas.microsoft.com/office/drawing/2014/main" id="{C34CD8E8-2988-46C5-81E3-F3CAA7D2C491}"/>
              </a:ext>
            </a:extLst>
          </p:cNvPr>
          <p:cNvSpPr/>
          <p:nvPr/>
        </p:nvSpPr>
        <p:spPr>
          <a:xfrm>
            <a:off x="10395272" y="234434"/>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Kertész Attila (</a:t>
            </a:r>
            <a:r>
              <a:rPr lang="hu-HU" sz="1200" dirty="0" err="1">
                <a:latin typeface="Arial Nova Cond" panose="020B0506020202020204" pitchFamily="34" charset="0"/>
              </a:rPr>
              <a:t>Cluster</a:t>
            </a:r>
            <a:r>
              <a:rPr lang="hu-HU" sz="1200" dirty="0">
                <a:latin typeface="Arial Nova Cond" panose="020B0506020202020204" pitchFamily="34" charset="0"/>
              </a:rPr>
              <a:t> </a:t>
            </a:r>
            <a:r>
              <a:rPr lang="hu-HU" sz="1200" dirty="0" err="1">
                <a:latin typeface="Arial Nova Cond" panose="020B0506020202020204" pitchFamily="34" charset="0"/>
              </a:rPr>
              <a:t>Computing</a:t>
            </a:r>
            <a:r>
              <a:rPr lang="hu-HU" sz="1200" dirty="0">
                <a:latin typeface="Arial Nova Cond" panose="020B0506020202020204" pitchFamily="34" charset="0"/>
              </a:rPr>
              <a:t>, 2019, 22:737-755) cikkében nagyon jó áttekintést ad a meglévő módszerekről –</a:t>
            </a:r>
            <a:br>
              <a:rPr lang="hu-HU" sz="1200" dirty="0">
                <a:latin typeface="Arial Nova Cond" panose="020B0506020202020204" pitchFamily="34" charset="0"/>
              </a:rPr>
            </a:br>
            <a:r>
              <a:rPr lang="hu-HU" sz="1200" dirty="0">
                <a:latin typeface="Arial Nova Cond" panose="020B0506020202020204" pitchFamily="34" charset="0"/>
              </a:rPr>
              <a:t>és ez alapján merült fel bennem, hogy az idősoros </a:t>
            </a:r>
            <a:r>
              <a:rPr lang="hu-HU" sz="1200" dirty="0" err="1">
                <a:latin typeface="Arial Nova Cond" panose="020B0506020202020204" pitchFamily="34" charset="0"/>
              </a:rPr>
              <a:t>Auto</a:t>
            </a:r>
            <a:r>
              <a:rPr lang="hu-HU" sz="1200" dirty="0">
                <a:latin typeface="Arial Nova Cond" panose="020B0506020202020204" pitchFamily="34" charset="0"/>
              </a:rPr>
              <a:t> Regresszív modelleket is be lehet mutatni az ML Autón.</a:t>
            </a:r>
            <a:endParaRPr lang="hu-HU" sz="1200" dirty="0">
              <a:solidFill>
                <a:schemeClr val="bg1"/>
              </a:solidFill>
              <a:latin typeface="Arial Nova Cond" panose="020B0506020202020204" pitchFamily="34" charset="0"/>
            </a:endParaRPr>
          </a:p>
        </p:txBody>
      </p:sp>
      <p:sp>
        <p:nvSpPr>
          <p:cNvPr id="35" name="Téglalap: szamárfül 34">
            <a:extLst>
              <a:ext uri="{FF2B5EF4-FFF2-40B4-BE49-F238E27FC236}">
                <a16:creationId xmlns:a16="http://schemas.microsoft.com/office/drawing/2014/main" id="{C645B6D4-A8C1-4E04-95E5-6519DDF67D0A}"/>
              </a:ext>
            </a:extLst>
          </p:cNvPr>
          <p:cNvSpPr/>
          <p:nvPr/>
        </p:nvSpPr>
        <p:spPr>
          <a:xfrm>
            <a:off x="10395272" y="2459936"/>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idézet a fenti cikkből_</a:t>
            </a:r>
            <a:br>
              <a:rPr lang="hu-HU" sz="1200" dirty="0">
                <a:latin typeface="Arial Nova Cond" panose="020B0506020202020204" pitchFamily="34" charset="0"/>
              </a:rPr>
            </a:br>
            <a:r>
              <a:rPr lang="hu-HU" sz="1200" dirty="0">
                <a:latin typeface="Arial Nova Cond" panose="020B0506020202020204" pitchFamily="34" charset="0"/>
              </a:rPr>
              <a:t>„</a:t>
            </a:r>
            <a:r>
              <a:rPr lang="en-US" sz="1200" dirty="0" err="1">
                <a:latin typeface="Arial Nova Cond" panose="020B0506020202020204" pitchFamily="34" charset="0"/>
              </a:rPr>
              <a:t>Calheiros</a:t>
            </a:r>
            <a:r>
              <a:rPr lang="en-US" sz="1200" dirty="0">
                <a:latin typeface="Arial Nova Cond" panose="020B0506020202020204" pitchFamily="34" charset="0"/>
              </a:rPr>
              <a:t> et al. [5] offers cloud workload prediction</a:t>
            </a:r>
          </a:p>
          <a:p>
            <a:pPr algn="ctr"/>
            <a:r>
              <a:rPr lang="en-US" sz="1200" dirty="0">
                <a:latin typeface="Arial Nova Cond" panose="020B0506020202020204" pitchFamily="34" charset="0"/>
              </a:rPr>
              <a:t>based on autoregressive integrated moving average. They</a:t>
            </a:r>
          </a:p>
          <a:p>
            <a:pPr algn="ctr"/>
            <a:r>
              <a:rPr lang="en-US" sz="1200" dirty="0">
                <a:latin typeface="Arial Nova Cond" panose="020B0506020202020204" pitchFamily="34" charset="0"/>
              </a:rPr>
              <a:t>argue that proactive dynamic provisioning of resources</a:t>
            </a:r>
          </a:p>
          <a:p>
            <a:pPr algn="ctr"/>
            <a:r>
              <a:rPr lang="en-US" sz="1200" dirty="0">
                <a:latin typeface="Arial Nova Cond" panose="020B0506020202020204" pitchFamily="34" charset="0"/>
              </a:rPr>
              <a:t>could achieve good quality of service.</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6" name="Téglalap: szamárfül 35">
            <a:extLst>
              <a:ext uri="{FF2B5EF4-FFF2-40B4-BE49-F238E27FC236}">
                <a16:creationId xmlns:a16="http://schemas.microsoft.com/office/drawing/2014/main" id="{AF196025-07BC-49CF-BCB4-C098C3A03857}"/>
              </a:ext>
            </a:extLst>
          </p:cNvPr>
          <p:cNvSpPr/>
          <p:nvPr/>
        </p:nvSpPr>
        <p:spPr>
          <a:xfrm>
            <a:off x="10395272" y="4669518"/>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t>
            </a:r>
            <a:r>
              <a:rPr lang="hu-HU" sz="1200" dirty="0" err="1"/>
              <a:t>Their</a:t>
            </a:r>
            <a:r>
              <a:rPr lang="hu-HU" sz="1200" dirty="0"/>
              <a:t> </a:t>
            </a:r>
            <a:r>
              <a:rPr lang="hu-HU" sz="1200" dirty="0" err="1"/>
              <a:t>model’s</a:t>
            </a:r>
            <a:r>
              <a:rPr lang="hu-HU" sz="1200" dirty="0"/>
              <a:t> </a:t>
            </a:r>
            <a:r>
              <a:rPr lang="en-US" sz="1200"/>
              <a:t>accuracy is evaluated by predicting future workloads of real request traces to web servers.</a:t>
            </a:r>
            <a:r>
              <a:rPr lang="hu-HU" sz="120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67507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1" grpId="0" animBg="1"/>
      <p:bldP spid="54" grpId="0" animBg="1"/>
      <p:bldP spid="66" grpId="0" animBg="1"/>
      <p:bldP spid="67" grpId="0" animBg="1"/>
      <p:bldP spid="25" grpId="0"/>
      <p:bldP spid="27" grpId="0"/>
      <p:bldP spid="28" grpId="0"/>
      <p:bldP spid="29" grpId="0"/>
      <p:bldP spid="30" grpId="0" animBg="1"/>
      <p:bldP spid="32" grpId="0" animBg="1"/>
      <p:bldP spid="23" grpId="0"/>
      <p:bldP spid="24" grpId="0" animBg="1"/>
      <p:bldP spid="33" grpId="0" animBg="1"/>
      <p:bldP spid="34" grpId="0" animBg="1"/>
      <p:bldP spid="35"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6</a:t>
            </a:fld>
            <a:endParaRPr lang="en-GB" dirty="0"/>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Time-</a:t>
            </a:r>
            <a:r>
              <a:rPr lang="hu-HU" sz="2400" dirty="0" err="1">
                <a:solidFill>
                  <a:schemeClr val="bg1"/>
                </a:solidFill>
                <a:latin typeface="Arial" panose="020B0604020202020204" pitchFamily="34" charset="0"/>
                <a:cs typeface="Arial" panose="020B0604020202020204" pitchFamily="34" charset="0"/>
              </a:rPr>
              <a:t>Series</a:t>
            </a:r>
            <a:br>
              <a:rPr lang="hu-HU" sz="2400"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Calibri Light" panose="020F0302020204030204" pitchFamily="34" charset="0"/>
                <a:cs typeface="Calibri Light" panose="020F0302020204030204" pitchFamily="34" charset="0"/>
              </a:rPr>
              <a:t>pattern</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recognition</a:t>
            </a:r>
            <a:endParaRPr lang="hu-HU" dirty="0">
              <a:solidFill>
                <a:schemeClr val="bg1"/>
              </a:solidFill>
              <a:latin typeface="Calibri Light" panose="020F0302020204030204" pitchFamily="34" charset="0"/>
              <a:cs typeface="Calibri Light" panose="020F0302020204030204" pitchFamily="34" charset="0"/>
            </a:endParaRPr>
          </a:p>
        </p:txBody>
      </p:sp>
      <p:sp>
        <p:nvSpPr>
          <p:cNvPr id="38" name="Téglalap: szamárfül 37">
            <a:extLst>
              <a:ext uri="{FF2B5EF4-FFF2-40B4-BE49-F238E27FC236}">
                <a16:creationId xmlns:a16="http://schemas.microsoft.com/office/drawing/2014/main" id="{1ED3091F-A61B-43AF-9FCB-F9DF499D604D}"/>
              </a:ext>
            </a:extLst>
          </p:cNvPr>
          <p:cNvSpPr/>
          <p:nvPr/>
        </p:nvSpPr>
        <p:spPr>
          <a:xfrm>
            <a:off x="5435544" y="234434"/>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 lenne a bejövő kérések és az idő között valamilyen kapcsolat akkor megpróbálkozni azzal, hogy a magát a terhelést próbáljuk előre jelezni és az előrejelzésünk alapján a rendszerhez dinamikusan hozzárendeli az erőforrásokat.</a:t>
            </a:r>
            <a:endParaRPr lang="hu-HU" sz="1200" dirty="0">
              <a:solidFill>
                <a:schemeClr val="bg1"/>
              </a:solidFill>
              <a:latin typeface="Arial Nova Cond" panose="020B0506020202020204" pitchFamily="34" charset="0"/>
            </a:endParaRP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7627734" y="108036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„István hát ez csodálatos, ha így van akkor miért nem igy csináltuk.”</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7627734" y="108036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Józsi szeme itt felcsillan</a:t>
            </a:r>
          </a:p>
        </p:txBody>
      </p:sp>
      <p:sp>
        <p:nvSpPr>
          <p:cNvPr id="39" name="Téglalap: szamárfül 38">
            <a:extLst>
              <a:ext uri="{FF2B5EF4-FFF2-40B4-BE49-F238E27FC236}">
                <a16:creationId xmlns:a16="http://schemas.microsoft.com/office/drawing/2014/main" id="{03EC7252-AD51-480F-A60A-B3028EA2C7D6}"/>
              </a:ext>
            </a:extLst>
          </p:cNvPr>
          <p:cNvSpPr/>
          <p:nvPr/>
        </p:nvSpPr>
        <p:spPr>
          <a:xfrm>
            <a:off x="3482893" y="323776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 nincsenek historikus adatok akkor anélkül elég nehéz a mintázatot </a:t>
            </a:r>
            <a:r>
              <a:rPr lang="hu-HU" sz="1200" dirty="0" err="1">
                <a:latin typeface="Arial Nova Cond" panose="020B0506020202020204" pitchFamily="34" charset="0"/>
              </a:rPr>
              <a:t>megekeresni</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40" name="Szöveg helye 14">
            <a:extLst>
              <a:ext uri="{FF2B5EF4-FFF2-40B4-BE49-F238E27FC236}">
                <a16:creationId xmlns:a16="http://schemas.microsoft.com/office/drawing/2014/main" id="{053F58CE-5A7F-4D74-A185-6244E0D0E1D1}"/>
              </a:ext>
            </a:extLst>
          </p:cNvPr>
          <p:cNvSpPr txBox="1">
            <a:spLocks/>
          </p:cNvSpPr>
          <p:nvPr/>
        </p:nvSpPr>
        <p:spPr>
          <a:xfrm>
            <a:off x="3544430" y="2647634"/>
            <a:ext cx="2413373" cy="5901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bg1"/>
                </a:solidFill>
                <a:latin typeface="Arial" panose="020B0604020202020204" pitchFamily="34" charset="0"/>
                <a:cs typeface="Arial" panose="020B0604020202020204" pitchFamily="34" charset="0"/>
              </a:rPr>
              <a:t>Probléma 1</a:t>
            </a:r>
            <a:endParaRPr lang="hu-HU" dirty="0">
              <a:solidFill>
                <a:schemeClr val="bg1"/>
              </a:solidFill>
              <a:latin typeface="Calibri Light" panose="020F0302020204030204" pitchFamily="34" charset="0"/>
              <a:cs typeface="Calibri Light" panose="020F0302020204030204" pitchFamily="34" charset="0"/>
            </a:endParaRPr>
          </a:p>
        </p:txBody>
      </p:sp>
      <p:sp>
        <p:nvSpPr>
          <p:cNvPr id="41" name="Téglalap: szamárfül 40">
            <a:extLst>
              <a:ext uri="{FF2B5EF4-FFF2-40B4-BE49-F238E27FC236}">
                <a16:creationId xmlns:a16="http://schemas.microsoft.com/office/drawing/2014/main" id="{BCA86BCA-A5C4-4EA7-A964-57E979C118F9}"/>
              </a:ext>
            </a:extLst>
          </p:cNvPr>
          <p:cNvSpPr/>
          <p:nvPr/>
        </p:nvSpPr>
        <p:spPr>
          <a:xfrm>
            <a:off x="6140678" y="323776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Van egy csomó adatunk mert van és kész, vagy mert szimuláltunk.</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Akkor sem biztos, hogy </a:t>
            </a:r>
            <a:r>
              <a:rPr lang="hu-HU" sz="1200" dirty="0" err="1">
                <a:latin typeface="Arial Nova Cond" panose="020B0506020202020204" pitchFamily="34" charset="0"/>
              </a:rPr>
              <a:t>autoregressziv</a:t>
            </a:r>
            <a:r>
              <a:rPr lang="hu-HU" sz="1200" dirty="0">
                <a:latin typeface="Arial Nova Cond" panose="020B0506020202020204" pitchFamily="34" charset="0"/>
              </a:rPr>
              <a:t> a folyamat.</a:t>
            </a:r>
            <a:endParaRPr lang="hu-HU" sz="1200" dirty="0">
              <a:solidFill>
                <a:schemeClr val="bg1"/>
              </a:solidFill>
              <a:latin typeface="Arial Nova Cond" panose="020B0506020202020204" pitchFamily="34" charset="0"/>
            </a:endParaRPr>
          </a:p>
        </p:txBody>
      </p:sp>
      <p:sp>
        <p:nvSpPr>
          <p:cNvPr id="42" name="Szöveg helye 14">
            <a:extLst>
              <a:ext uri="{FF2B5EF4-FFF2-40B4-BE49-F238E27FC236}">
                <a16:creationId xmlns:a16="http://schemas.microsoft.com/office/drawing/2014/main" id="{A2A56744-8C9B-4CD3-94A0-89904C14D013}"/>
              </a:ext>
            </a:extLst>
          </p:cNvPr>
          <p:cNvSpPr txBox="1">
            <a:spLocks/>
          </p:cNvSpPr>
          <p:nvPr/>
        </p:nvSpPr>
        <p:spPr>
          <a:xfrm>
            <a:off x="6169427" y="2647634"/>
            <a:ext cx="2413373" cy="5901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bg1"/>
                </a:solidFill>
                <a:latin typeface="Arial" panose="020B0604020202020204" pitchFamily="34" charset="0"/>
                <a:cs typeface="Arial" panose="020B0604020202020204" pitchFamily="34" charset="0"/>
              </a:rPr>
              <a:t>Probléma 2</a:t>
            </a:r>
            <a:endParaRPr lang="hu-HU" dirty="0">
              <a:solidFill>
                <a:schemeClr val="bg1"/>
              </a:solidFill>
              <a:latin typeface="Calibri Light" panose="020F0302020204030204" pitchFamily="34" charset="0"/>
              <a:cs typeface="Calibri Light" panose="020F0302020204030204" pitchFamily="34" charset="0"/>
            </a:endParaRPr>
          </a:p>
        </p:txBody>
      </p:sp>
      <p:sp>
        <p:nvSpPr>
          <p:cNvPr id="45" name="Téglalap: szamárfül 44">
            <a:extLst>
              <a:ext uri="{FF2B5EF4-FFF2-40B4-BE49-F238E27FC236}">
                <a16:creationId xmlns:a16="http://schemas.microsoft.com/office/drawing/2014/main" id="{A159F470-90A8-4997-82BF-CC0318997BFB}"/>
              </a:ext>
            </a:extLst>
          </p:cNvPr>
          <p:cNvSpPr/>
          <p:nvPr/>
        </p:nvSpPr>
        <p:spPr>
          <a:xfrm>
            <a:off x="8821011" y="323776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Tegyük fel hogy </a:t>
            </a:r>
            <a:r>
              <a:rPr lang="hu-HU" sz="1200" dirty="0" err="1">
                <a:latin typeface="Arial Nova Cond" panose="020B0506020202020204" pitchFamily="34" charset="0"/>
              </a:rPr>
              <a:t>autoregresszív</a:t>
            </a:r>
            <a:r>
              <a:rPr lang="hu-HU" sz="1200" dirty="0">
                <a:latin typeface="Arial Nova Cond" panose="020B0506020202020204" pitchFamily="34" charset="0"/>
              </a:rPr>
              <a:t> és </a:t>
            </a:r>
            <a:r>
              <a:rPr lang="hu-HU" sz="1200" dirty="0" err="1">
                <a:latin typeface="Arial Nova Cond" panose="020B0506020202020204" pitchFamily="34" charset="0"/>
              </a:rPr>
              <a:t>előrejelezhető</a:t>
            </a:r>
            <a:r>
              <a:rPr lang="hu-HU" sz="1200" dirty="0">
                <a:latin typeface="Arial Nova Cond" panose="020B0506020202020204" pitchFamily="34" charset="0"/>
              </a:rPr>
              <a:t> a terhelés.</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Rendben: Én nem erre esetre terveztem a rendszert, hanem olyanra amin fenti biztosan elhasal.</a:t>
            </a:r>
            <a:endParaRPr lang="hu-HU" sz="1200" dirty="0">
              <a:solidFill>
                <a:schemeClr val="bg1"/>
              </a:solidFill>
              <a:latin typeface="Arial Nova Cond" panose="020B0506020202020204" pitchFamily="34" charset="0"/>
            </a:endParaRPr>
          </a:p>
        </p:txBody>
      </p:sp>
      <p:sp>
        <p:nvSpPr>
          <p:cNvPr id="46" name="Szöveg helye 14">
            <a:extLst>
              <a:ext uri="{FF2B5EF4-FFF2-40B4-BE49-F238E27FC236}">
                <a16:creationId xmlns:a16="http://schemas.microsoft.com/office/drawing/2014/main" id="{6F7E722B-A06A-443B-A793-5448FEC3E020}"/>
              </a:ext>
            </a:extLst>
          </p:cNvPr>
          <p:cNvSpPr txBox="1">
            <a:spLocks/>
          </p:cNvSpPr>
          <p:nvPr/>
        </p:nvSpPr>
        <p:spPr>
          <a:xfrm>
            <a:off x="8849760" y="2647634"/>
            <a:ext cx="2413373" cy="5901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bg1"/>
                </a:solidFill>
                <a:latin typeface="Arial" panose="020B0604020202020204" pitchFamily="34" charset="0"/>
                <a:cs typeface="Arial" panose="020B0604020202020204" pitchFamily="34" charset="0"/>
              </a:rPr>
              <a:t>Probléma 3</a:t>
            </a:r>
            <a:endParaRPr lang="hu-HU" dirty="0">
              <a:solidFill>
                <a:schemeClr val="bg1"/>
              </a:solidFill>
              <a:latin typeface="Calibri Light" panose="020F0302020204030204" pitchFamily="34" charset="0"/>
              <a:cs typeface="Calibri Light" panose="020F0302020204030204" pitchFamily="34" charset="0"/>
            </a:endParaRPr>
          </a:p>
        </p:txBody>
      </p:sp>
      <p:sp>
        <p:nvSpPr>
          <p:cNvPr id="47" name="Téglalap: lekerekített 46">
            <a:extLst>
              <a:ext uri="{FF2B5EF4-FFF2-40B4-BE49-F238E27FC236}">
                <a16:creationId xmlns:a16="http://schemas.microsoft.com/office/drawing/2014/main" id="{8DE5F891-985E-48EE-AD59-000925DC9342}"/>
              </a:ext>
            </a:extLst>
          </p:cNvPr>
          <p:cNvSpPr/>
          <p:nvPr/>
        </p:nvSpPr>
        <p:spPr>
          <a:xfrm>
            <a:off x="8821011" y="523068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Fogok..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Előkészületben.</a:t>
            </a:r>
          </a:p>
        </p:txBody>
      </p:sp>
      <p:sp>
        <p:nvSpPr>
          <p:cNvPr id="48" name="Szabadkézi sokszög: alakzat 47">
            <a:extLst>
              <a:ext uri="{FF2B5EF4-FFF2-40B4-BE49-F238E27FC236}">
                <a16:creationId xmlns:a16="http://schemas.microsoft.com/office/drawing/2014/main" id="{86CBEFBB-853B-40B8-A06A-BC1F687A9358}"/>
              </a:ext>
            </a:extLst>
          </p:cNvPr>
          <p:cNvSpPr/>
          <p:nvPr/>
        </p:nvSpPr>
        <p:spPr>
          <a:xfrm>
            <a:off x="8821011" y="514001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István mutassál már erre példát:</a:t>
            </a:r>
          </a:p>
        </p:txBody>
      </p:sp>
      <p:sp>
        <p:nvSpPr>
          <p:cNvPr id="49" name="Téglalap: lekerekített 48">
            <a:extLst>
              <a:ext uri="{FF2B5EF4-FFF2-40B4-BE49-F238E27FC236}">
                <a16:creationId xmlns:a16="http://schemas.microsoft.com/office/drawing/2014/main" id="{951AE093-BCC4-4C15-8D51-EA33951BA674}"/>
              </a:ext>
            </a:extLst>
          </p:cNvPr>
          <p:cNvSpPr/>
          <p:nvPr/>
        </p:nvSpPr>
        <p:spPr>
          <a:xfrm>
            <a:off x="6136640" y="523068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 a rendszer amit kitaláltam arra is jó ami nem </a:t>
            </a:r>
            <a:r>
              <a:rPr lang="hu-HU" sz="1000" dirty="0" err="1">
                <a:solidFill>
                  <a:schemeClr val="tx1"/>
                </a:solidFill>
                <a:latin typeface="Arial" panose="020B0604020202020204" pitchFamily="34" charset="0"/>
                <a:cs typeface="Arial" panose="020B0604020202020204" pitchFamily="34" charset="0"/>
              </a:rPr>
              <a:t>autoregresszív</a:t>
            </a:r>
            <a:r>
              <a:rPr lang="hu-HU" sz="1000" dirty="0">
                <a:solidFill>
                  <a:schemeClr val="tx1"/>
                </a:solidFill>
                <a:latin typeface="Arial" panose="020B0604020202020204" pitchFamily="34" charset="0"/>
                <a:cs typeface="Arial" panose="020B0604020202020204" pitchFamily="34" charset="0"/>
              </a:rPr>
              <a:t> folyamat.</a:t>
            </a:r>
          </a:p>
        </p:txBody>
      </p:sp>
      <p:sp>
        <p:nvSpPr>
          <p:cNvPr id="50" name="Szabadkézi sokszög: alakzat 49">
            <a:extLst>
              <a:ext uri="{FF2B5EF4-FFF2-40B4-BE49-F238E27FC236}">
                <a16:creationId xmlns:a16="http://schemas.microsoft.com/office/drawing/2014/main" id="{DCAF73DD-2A61-4E4A-9656-16E91009817B}"/>
              </a:ext>
            </a:extLst>
          </p:cNvPr>
          <p:cNvSpPr/>
          <p:nvPr/>
        </p:nvSpPr>
        <p:spPr>
          <a:xfrm>
            <a:off x="6136640" y="514001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Tök jó,</a:t>
            </a:r>
          </a:p>
        </p:txBody>
      </p:sp>
      <p:sp>
        <p:nvSpPr>
          <p:cNvPr id="52" name="Téglalap: lekerekített 51">
            <a:extLst>
              <a:ext uri="{FF2B5EF4-FFF2-40B4-BE49-F238E27FC236}">
                <a16:creationId xmlns:a16="http://schemas.microsoft.com/office/drawing/2014/main" id="{0B3AC458-9F42-455A-BCB6-39A2259E845A}"/>
              </a:ext>
            </a:extLst>
          </p:cNvPr>
          <p:cNvSpPr/>
          <p:nvPr/>
        </p:nvSpPr>
        <p:spPr>
          <a:xfrm>
            <a:off x="3478855" y="523068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Mutatni mi lenne az eredmény ha ez alapján járnánk el. Mer annyi időm van.</a:t>
            </a:r>
          </a:p>
        </p:txBody>
      </p:sp>
      <p:sp>
        <p:nvSpPr>
          <p:cNvPr id="53" name="Szabadkézi sokszög: alakzat 52">
            <a:extLst>
              <a:ext uri="{FF2B5EF4-FFF2-40B4-BE49-F238E27FC236}">
                <a16:creationId xmlns:a16="http://schemas.microsoft.com/office/drawing/2014/main" id="{4E8AEE0B-B492-4290-8F7E-0D55265816C3}"/>
              </a:ext>
            </a:extLst>
          </p:cNvPr>
          <p:cNvSpPr/>
          <p:nvPr/>
        </p:nvSpPr>
        <p:spPr>
          <a:xfrm>
            <a:off x="3478855" y="514001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Azért a vicc kedvéért meg fogom</a:t>
            </a:r>
          </a:p>
        </p:txBody>
      </p:sp>
    </p:spTree>
    <p:extLst>
      <p:ext uri="{BB962C8B-B14F-4D97-AF65-F5344CB8AC3E}">
        <p14:creationId xmlns:p14="http://schemas.microsoft.com/office/powerpoint/2010/main" val="28995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6" grpId="0" animBg="1"/>
      <p:bldP spid="67" grpId="0" animBg="1"/>
      <p:bldP spid="39" grpId="0" animBg="1"/>
      <p:bldP spid="40" grpId="0"/>
      <p:bldP spid="41" grpId="0" animBg="1"/>
      <p:bldP spid="42" grpId="0"/>
      <p:bldP spid="45" grpId="0" animBg="1"/>
      <p:bldP spid="46" grpId="0"/>
      <p:bldP spid="47" grpId="0" animBg="1"/>
      <p:bldP spid="48" grpId="0" animBg="1"/>
      <p:bldP spid="49" grpId="0" animBg="1"/>
      <p:bldP spid="50" grpId="0" animBg="1"/>
      <p:bldP spid="52"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a:t>
            </a:fld>
            <a:endParaRPr lang="en-GB" dirty="0"/>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Time-</a:t>
            </a:r>
            <a:r>
              <a:rPr lang="hu-HU" sz="2400" dirty="0" err="1">
                <a:solidFill>
                  <a:schemeClr val="bg1"/>
                </a:solidFill>
                <a:latin typeface="Arial" panose="020B0604020202020204" pitchFamily="34" charset="0"/>
                <a:cs typeface="Arial" panose="020B0604020202020204" pitchFamily="34" charset="0"/>
              </a:rPr>
              <a:t>Series</a:t>
            </a:r>
            <a:br>
              <a:rPr lang="hu-HU" sz="2400"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Calibri Light" panose="020F0302020204030204" pitchFamily="34" charset="0"/>
                <a:cs typeface="Calibri Light" panose="020F0302020204030204" pitchFamily="34" charset="0"/>
              </a:rPr>
              <a:t>pattern</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recognition</a:t>
            </a:r>
            <a:endParaRPr lang="hu-HU" dirty="0">
              <a:solidFill>
                <a:schemeClr val="bg1"/>
              </a:solidFill>
              <a:latin typeface="Calibri Light" panose="020F0302020204030204" pitchFamily="34" charset="0"/>
              <a:cs typeface="Calibri Light" panose="020F0302020204030204" pitchFamily="34" charset="0"/>
            </a:endParaRPr>
          </a:p>
        </p:txBody>
      </p:sp>
      <p:sp>
        <p:nvSpPr>
          <p:cNvPr id="38" name="Téglalap: szamárfül 37">
            <a:extLst>
              <a:ext uri="{FF2B5EF4-FFF2-40B4-BE49-F238E27FC236}">
                <a16:creationId xmlns:a16="http://schemas.microsoft.com/office/drawing/2014/main" id="{1ED3091F-A61B-43AF-9FCB-F9DF499D604D}"/>
              </a:ext>
            </a:extLst>
          </p:cNvPr>
          <p:cNvSpPr/>
          <p:nvPr/>
        </p:nvSpPr>
        <p:spPr>
          <a:xfrm>
            <a:off x="4548439" y="2703961"/>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b="1" i="0" dirty="0">
                <a:solidFill>
                  <a:srgbClr val="575757"/>
                </a:solidFill>
                <a:effectLst/>
                <a:latin typeface="georgia" panose="02040502050405020303" pitchFamily="18" charset="0"/>
              </a:rPr>
              <a:t>Autoregressive (AR) modeling</a:t>
            </a:r>
            <a:r>
              <a:rPr lang="en-US" sz="1200" b="0" i="0" dirty="0">
                <a:solidFill>
                  <a:srgbClr val="575757"/>
                </a:solidFill>
                <a:effectLst/>
                <a:latin typeface="georgia" panose="02040502050405020303" pitchFamily="18" charset="0"/>
              </a:rPr>
              <a:t> is one of the techniques used for time-series analysis. AR models are a very powerful tool in time series analysis, allowing us to forecast the future based on historical data. AR models can be used to model anything that has some degree of autocorrelation which means that there is a correlation between observations at adjacent time steps</a:t>
            </a:r>
            <a:endParaRPr lang="hu-HU" sz="1200" dirty="0">
              <a:solidFill>
                <a:schemeClr val="bg1"/>
              </a:solidFill>
              <a:latin typeface="Arial Nova Cond" panose="020B0506020202020204" pitchFamily="34" charset="0"/>
            </a:endParaRP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7403913" y="177639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Autoregresszív</a:t>
            </a:r>
            <a:r>
              <a:rPr lang="hu-HU" sz="1000" dirty="0">
                <a:solidFill>
                  <a:schemeClr val="tx1"/>
                </a:solidFill>
                <a:latin typeface="Arial" panose="020B0604020202020204" pitchFamily="34" charset="0"/>
                <a:cs typeface="Arial" panose="020B0604020202020204" pitchFamily="34" charset="0"/>
              </a:rPr>
              <a:t> folyamat?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7403913" y="177639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Ugy</a:t>
            </a:r>
            <a:r>
              <a:rPr lang="hu-HU" sz="1000" dirty="0">
                <a:solidFill>
                  <a:schemeClr val="tx1"/>
                </a:solidFill>
                <a:latin typeface="Arial" panose="020B0604020202020204" pitchFamily="34" charset="0"/>
                <a:cs typeface="Arial" panose="020B0604020202020204" pitchFamily="34" charset="0"/>
              </a:rPr>
              <a:t> egyébként mi az, hogy </a:t>
            </a:r>
          </a:p>
        </p:txBody>
      </p:sp>
    </p:spTree>
    <p:extLst>
      <p:ext uri="{BB962C8B-B14F-4D97-AF65-F5344CB8AC3E}">
        <p14:creationId xmlns:p14="http://schemas.microsoft.com/office/powerpoint/2010/main" val="296597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a:t>
            </a:fld>
            <a:endParaRPr lang="en-GB" dirty="0"/>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Time-</a:t>
            </a:r>
            <a:r>
              <a:rPr lang="hu-HU" sz="2400" dirty="0" err="1">
                <a:solidFill>
                  <a:schemeClr val="bg1"/>
                </a:solidFill>
                <a:latin typeface="Arial" panose="020B0604020202020204" pitchFamily="34" charset="0"/>
                <a:cs typeface="Arial" panose="020B0604020202020204" pitchFamily="34" charset="0"/>
              </a:rPr>
              <a:t>Series</a:t>
            </a:r>
            <a:br>
              <a:rPr lang="hu-HU" sz="2400"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Calibri Light" panose="020F0302020204030204" pitchFamily="34" charset="0"/>
                <a:cs typeface="Calibri Light" panose="020F0302020204030204" pitchFamily="34" charset="0"/>
              </a:rPr>
              <a:t>pattern</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recognition</a:t>
            </a:r>
            <a:endParaRPr lang="hu-HU" dirty="0">
              <a:solidFill>
                <a:schemeClr val="bg1"/>
              </a:solidFill>
              <a:latin typeface="Calibri Light" panose="020F0302020204030204" pitchFamily="34" charset="0"/>
              <a:cs typeface="Calibri Light" panose="020F0302020204030204" pitchFamily="34" charset="0"/>
            </a:endParaRPr>
          </a:p>
        </p:txBody>
      </p:sp>
      <p:sp>
        <p:nvSpPr>
          <p:cNvPr id="38" name="Téglalap: szamárfül 37">
            <a:extLst>
              <a:ext uri="{FF2B5EF4-FFF2-40B4-BE49-F238E27FC236}">
                <a16:creationId xmlns:a16="http://schemas.microsoft.com/office/drawing/2014/main" id="{1ED3091F-A61B-43AF-9FCB-F9DF499D604D}"/>
              </a:ext>
            </a:extLst>
          </p:cNvPr>
          <p:cNvSpPr/>
          <p:nvPr/>
        </p:nvSpPr>
        <p:spPr>
          <a:xfrm>
            <a:off x="6780329" y="489873"/>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Az a pálya amit először készítettem</a:t>
            </a:r>
            <a:r>
              <a:rPr lang="en-US" sz="1200" b="0" i="0" dirty="0">
                <a:solidFill>
                  <a:srgbClr val="575757"/>
                </a:solidFill>
                <a:effectLst/>
                <a:latin typeface="georgia" panose="02040502050405020303" pitchFamily="18" charset="0"/>
              </a:rPr>
              <a:t> </a:t>
            </a:r>
            <a:r>
              <a:rPr lang="hu-HU" sz="1200" b="0" i="0" dirty="0">
                <a:solidFill>
                  <a:srgbClr val="575757"/>
                </a:solidFill>
                <a:effectLst/>
                <a:latin typeface="georgia" panose="02040502050405020303" pitchFamily="18" charset="0"/>
              </a:rPr>
              <a:t>egyébként tipikusan jól modellezhő és </a:t>
            </a:r>
            <a:r>
              <a:rPr lang="hu-HU" sz="1200" b="0" i="0" dirty="0" err="1">
                <a:solidFill>
                  <a:srgbClr val="575757"/>
                </a:solidFill>
                <a:effectLst/>
                <a:latin typeface="georgia" panose="02040502050405020303" pitchFamily="18" charset="0"/>
              </a:rPr>
              <a:t>autoregresszív</a:t>
            </a:r>
            <a:r>
              <a:rPr lang="hu-HU" sz="1200" b="0" i="0" dirty="0">
                <a:solidFill>
                  <a:srgbClr val="575757"/>
                </a:solidFill>
                <a:effectLst/>
                <a:latin typeface="georgia" panose="02040502050405020303" pitchFamily="18" charset="0"/>
              </a:rPr>
              <a:t>. Ez azt jelenti, hogy bármely időpillanatban a jelenlegi és a korábbi ismeretében tökéletesen meg tudom mondani a következő időpontban mérhető terhelést, annak ismeretében pedig a következőt és így tovább a végtelenségig.</a:t>
            </a:r>
            <a:endParaRPr lang="hu-HU" sz="1200" dirty="0">
              <a:solidFill>
                <a:schemeClr val="bg1"/>
              </a:solidFill>
              <a:latin typeface="Arial Nova Cond" panose="020B0506020202020204" pitchFamily="34" charset="0"/>
            </a:endParaRP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4073642" y="1680585"/>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először is nézzük meg, hogy milyen képlet alapján állítottam elő a pályát.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4073642" y="168058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Ezt úgy kell elképzelni,</a:t>
            </a:r>
          </a:p>
        </p:txBody>
      </p:sp>
      <p:sp>
        <p:nvSpPr>
          <p:cNvPr id="12" name="Téglalap: szamárfül 11">
            <a:extLst>
              <a:ext uri="{FF2B5EF4-FFF2-40B4-BE49-F238E27FC236}">
                <a16:creationId xmlns:a16="http://schemas.microsoft.com/office/drawing/2014/main" id="{7455A935-DF5C-413A-A9EB-223979762731}"/>
              </a:ext>
            </a:extLst>
          </p:cNvPr>
          <p:cNvSpPr/>
          <p:nvPr/>
        </p:nvSpPr>
        <p:spPr>
          <a:xfrm>
            <a:off x="4048668" y="2827378"/>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solidFill>
                <a:schemeClr val="bg1"/>
              </a:solidFill>
              <a:latin typeface="Arial Nova Cond" panose="020B0506020202020204" pitchFamily="34" charset="0"/>
            </a:endParaRPr>
          </a:p>
          <a:p>
            <a:pPr algn="ctr"/>
            <a:r>
              <a:rPr lang="hu-HU" sz="1200" dirty="0">
                <a:solidFill>
                  <a:srgbClr val="575757"/>
                </a:solidFill>
                <a:latin typeface="georgia" panose="02040502050405020303" pitchFamily="18" charset="0"/>
              </a:rPr>
              <a:t>y</a:t>
            </a:r>
            <a:r>
              <a:rPr lang="hu-HU" sz="1200" b="0" i="0" dirty="0">
                <a:solidFill>
                  <a:srgbClr val="575757"/>
                </a:solidFill>
                <a:effectLst/>
                <a:latin typeface="georgia" panose="02040502050405020303" pitchFamily="18" charset="0"/>
              </a:rPr>
              <a:t> = </a:t>
            </a:r>
            <a:r>
              <a:rPr lang="en-US" sz="1200" b="0" i="0" dirty="0">
                <a:solidFill>
                  <a:srgbClr val="575757"/>
                </a:solidFill>
                <a:effectLst/>
                <a:latin typeface="georgia" panose="02040502050405020303" pitchFamily="18" charset="0"/>
              </a:rPr>
              <a:t>30*(sin(</a:t>
            </a:r>
            <a:r>
              <a:rPr lang="hu-HU" sz="1200" b="0" i="0" dirty="0">
                <a:solidFill>
                  <a:srgbClr val="575757"/>
                </a:solidFill>
                <a:effectLst/>
                <a:latin typeface="georgia" panose="02040502050405020303" pitchFamily="18" charset="0"/>
              </a:rPr>
              <a:t>x</a:t>
            </a:r>
            <a:r>
              <a:rPr lang="en-US" sz="1200" b="0" i="0" dirty="0">
                <a:solidFill>
                  <a:srgbClr val="575757"/>
                </a:solidFill>
                <a:effectLst/>
                <a:latin typeface="georgia" panose="02040502050405020303" pitchFamily="18" charset="0"/>
              </a:rPr>
              <a:t>/180)) + </a:t>
            </a:r>
            <a:r>
              <a:rPr lang="hu-HU" sz="1200" b="0" i="0" dirty="0">
                <a:solidFill>
                  <a:srgbClr val="575757"/>
                </a:solidFill>
                <a:effectLst/>
                <a:latin typeface="georgia" panose="02040502050405020303" pitchFamily="18" charset="0"/>
              </a:rPr>
              <a:t>x</a:t>
            </a:r>
            <a:r>
              <a:rPr lang="en-US" sz="1200" b="0" i="0" dirty="0">
                <a:solidFill>
                  <a:srgbClr val="575757"/>
                </a:solidFill>
                <a:effectLst/>
                <a:latin typeface="georgia" panose="02040502050405020303" pitchFamily="18" charset="0"/>
              </a:rPr>
              <a:t> * 0.3 + 30 * cos(</a:t>
            </a:r>
            <a:r>
              <a:rPr lang="hu-HU" sz="1200" b="0" i="0" dirty="0">
                <a:solidFill>
                  <a:srgbClr val="575757"/>
                </a:solidFill>
                <a:effectLst/>
                <a:latin typeface="georgia" panose="02040502050405020303" pitchFamily="18" charset="0"/>
              </a:rPr>
              <a:t>x</a:t>
            </a:r>
            <a:r>
              <a:rPr lang="en-US" sz="1200" b="0" i="0" dirty="0">
                <a:solidFill>
                  <a:srgbClr val="575757"/>
                </a:solidFill>
                <a:effectLst/>
                <a:latin typeface="georgia" panose="02040502050405020303" pitchFamily="18" charset="0"/>
              </a:rPr>
              <a:t>/30) + 50 * sin(</a:t>
            </a:r>
            <a:r>
              <a:rPr lang="hu-HU" sz="1200" b="0" i="0" dirty="0">
                <a:solidFill>
                  <a:srgbClr val="575757"/>
                </a:solidFill>
                <a:effectLst/>
                <a:latin typeface="georgia" panose="02040502050405020303" pitchFamily="18" charset="0"/>
              </a:rPr>
              <a:t>x</a:t>
            </a:r>
            <a:r>
              <a:rPr lang="en-US" sz="1200" b="0" i="0" dirty="0">
                <a:solidFill>
                  <a:srgbClr val="575757"/>
                </a:solidFill>
                <a:effectLst/>
                <a:latin typeface="georgia" panose="02040502050405020303" pitchFamily="18" charset="0"/>
              </a:rPr>
              <a:t>/90)</a:t>
            </a:r>
            <a:endParaRPr lang="hu-HU" sz="1200" dirty="0">
              <a:solidFill>
                <a:schemeClr val="bg1"/>
              </a:solidFill>
              <a:latin typeface="Arial Nova Cond" panose="020B0506020202020204" pitchFamily="34" charset="0"/>
            </a:endParaRPr>
          </a:p>
        </p:txBody>
      </p:sp>
      <p:sp>
        <p:nvSpPr>
          <p:cNvPr id="20" name="Szabadkézi sokszög: alakzat 19">
            <a:extLst>
              <a:ext uri="{FF2B5EF4-FFF2-40B4-BE49-F238E27FC236}">
                <a16:creationId xmlns:a16="http://schemas.microsoft.com/office/drawing/2014/main" id="{2961F0AA-549D-4816-AC8A-1F8D0DFBA67A}"/>
              </a:ext>
            </a:extLst>
          </p:cNvPr>
          <p:cNvSpPr/>
          <p:nvPr/>
        </p:nvSpPr>
        <p:spPr>
          <a:xfrm>
            <a:off x="8211567" y="273348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1130.4 </a:t>
            </a:r>
            <a:r>
              <a:rPr lang="hu-HU" sz="1000" dirty="0" err="1">
                <a:solidFill>
                  <a:schemeClr val="tx1"/>
                </a:solidFill>
                <a:latin typeface="Arial" panose="020B0604020202020204" pitchFamily="34" charset="0"/>
                <a:cs typeface="Arial" panose="020B0604020202020204" pitchFamily="34" charset="0"/>
              </a:rPr>
              <a:t>periodusa</a:t>
            </a:r>
            <a:r>
              <a:rPr lang="hu-HU" sz="1000" dirty="0">
                <a:solidFill>
                  <a:schemeClr val="tx1"/>
                </a:solidFill>
                <a:latin typeface="Arial" panose="020B0604020202020204" pitchFamily="34" charset="0"/>
                <a:cs typeface="Arial" panose="020B0604020202020204" pitchFamily="34" charset="0"/>
              </a:rPr>
              <a:t> van.</a:t>
            </a:r>
          </a:p>
        </p:txBody>
      </p:sp>
      <p:sp>
        <p:nvSpPr>
          <p:cNvPr id="21" name="Szabadkézi sokszög: alakzat 20">
            <a:extLst>
              <a:ext uri="{FF2B5EF4-FFF2-40B4-BE49-F238E27FC236}">
                <a16:creationId xmlns:a16="http://schemas.microsoft.com/office/drawing/2014/main" id="{2899F342-1D0C-4BED-BD70-082162EE4300}"/>
              </a:ext>
            </a:extLst>
          </p:cNvPr>
          <p:cNvSpPr/>
          <p:nvPr/>
        </p:nvSpPr>
        <p:spPr>
          <a:xfrm>
            <a:off x="8303295" y="273253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360 * 3.14</a:t>
            </a:r>
          </a:p>
        </p:txBody>
      </p:sp>
      <p:sp>
        <p:nvSpPr>
          <p:cNvPr id="17" name="Téglalap: szamárfül 16">
            <a:extLst>
              <a:ext uri="{FF2B5EF4-FFF2-40B4-BE49-F238E27FC236}">
                <a16:creationId xmlns:a16="http://schemas.microsoft.com/office/drawing/2014/main" id="{3FE1F7D3-E236-416F-A69B-2FFFDE826DAC}"/>
              </a:ext>
            </a:extLst>
          </p:cNvPr>
          <p:cNvSpPr/>
          <p:nvPr/>
        </p:nvSpPr>
        <p:spPr>
          <a:xfrm>
            <a:off x="4048668" y="3024092"/>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b="0" i="0" dirty="0">
                <a:solidFill>
                  <a:srgbClr val="292929"/>
                </a:solidFill>
                <a:effectLst/>
                <a:latin typeface="Georgia" panose="02040502050405020303" pitchFamily="18" charset="0"/>
              </a:rPr>
              <a:t>An </a:t>
            </a:r>
            <a:r>
              <a:rPr lang="en-US" sz="1200" b="1" i="0" dirty="0">
                <a:solidFill>
                  <a:srgbClr val="292929"/>
                </a:solidFill>
                <a:effectLst/>
                <a:latin typeface="Georgia" panose="02040502050405020303" pitchFamily="18" charset="0"/>
              </a:rPr>
              <a:t>autoregressive model </a:t>
            </a:r>
            <a:r>
              <a:rPr lang="en-US" sz="1200" b="0" i="0" dirty="0">
                <a:solidFill>
                  <a:srgbClr val="292929"/>
                </a:solidFill>
                <a:effectLst/>
                <a:latin typeface="Georgia" panose="02040502050405020303" pitchFamily="18" charset="0"/>
              </a:rPr>
              <a:t>uses a linear combination of past values of the target to make forecasts. Of course, the regression is made against the target itself. Mathematically, an AR(p) model is expressed as:</a:t>
            </a:r>
            <a:endParaRPr lang="hu-HU" sz="1200" dirty="0">
              <a:solidFill>
                <a:schemeClr val="bg1"/>
              </a:solidFill>
              <a:latin typeface="Georgia" panose="02040502050405020303" pitchFamily="18" charset="0"/>
            </a:endParaRPr>
          </a:p>
        </p:txBody>
      </p:sp>
      <p:pic>
        <p:nvPicPr>
          <p:cNvPr id="5" name="Kép 4">
            <a:extLst>
              <a:ext uri="{FF2B5EF4-FFF2-40B4-BE49-F238E27FC236}">
                <a16:creationId xmlns:a16="http://schemas.microsoft.com/office/drawing/2014/main" id="{4AD4232C-7AAA-4046-AAC9-587AC7EA8E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9219" y="4401052"/>
            <a:ext cx="3421483" cy="386138"/>
          </a:xfrm>
          <a:prstGeom prst="rect">
            <a:avLst/>
          </a:prstGeom>
        </p:spPr>
      </p:pic>
      <p:sp>
        <p:nvSpPr>
          <p:cNvPr id="15" name="Szabadkézi sokszög: alakzat 14">
            <a:extLst>
              <a:ext uri="{FF2B5EF4-FFF2-40B4-BE49-F238E27FC236}">
                <a16:creationId xmlns:a16="http://schemas.microsoft.com/office/drawing/2014/main" id="{5FCE9FBA-D927-47EB-9024-C660ABFF986B}"/>
              </a:ext>
            </a:extLst>
          </p:cNvPr>
          <p:cNvSpPr/>
          <p:nvPr/>
        </p:nvSpPr>
        <p:spPr>
          <a:xfrm>
            <a:off x="8211567" y="410254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en-US" sz="1000" dirty="0" err="1">
                <a:solidFill>
                  <a:schemeClr val="tx1"/>
                </a:solidFill>
                <a:latin typeface="Arial" panose="020B0604020202020204" pitchFamily="34" charset="0"/>
                <a:cs typeface="Arial" panose="020B0604020202020204" pitchFamily="34" charset="0"/>
              </a:rPr>
              <a:t>Ez</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egy</a:t>
            </a:r>
            <a:r>
              <a:rPr lang="en-US" sz="1000" dirty="0">
                <a:solidFill>
                  <a:schemeClr val="tx1"/>
                </a:solidFill>
                <a:latin typeface="Arial" panose="020B0604020202020204" pitchFamily="34" charset="0"/>
                <a:cs typeface="Arial" panose="020B0604020202020204" pitchFamily="34" charset="0"/>
              </a:rPr>
              <a:t> AR(72) </a:t>
            </a:r>
            <a:r>
              <a:rPr lang="en-US" sz="1000" dirty="0" err="1">
                <a:solidFill>
                  <a:schemeClr val="tx1"/>
                </a:solidFill>
                <a:latin typeface="Arial" panose="020B0604020202020204" pitchFamily="34" charset="0"/>
                <a:cs typeface="Arial" panose="020B0604020202020204" pitchFamily="34" charset="0"/>
              </a:rPr>
              <a:t>egy</a:t>
            </a:r>
            <a:r>
              <a:rPr lang="en-US" sz="1000" dirty="0">
                <a:solidFill>
                  <a:schemeClr val="tx1"/>
                </a:solidFill>
                <a:latin typeface="Arial" panose="020B0604020202020204" pitchFamily="34" charset="0"/>
                <a:cs typeface="Arial" panose="020B0604020202020204" pitchFamily="34" charset="0"/>
              </a:rPr>
              <a:t> 72-ed </a:t>
            </a:r>
            <a:r>
              <a:rPr lang="en-US" sz="1000" dirty="0" err="1">
                <a:solidFill>
                  <a:schemeClr val="tx1"/>
                </a:solidFill>
                <a:latin typeface="Arial" panose="020B0604020202020204" pitchFamily="34" charset="0"/>
                <a:cs typeface="Arial" panose="020B0604020202020204" pitchFamily="34" charset="0"/>
              </a:rPr>
              <a:t>rangú</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autoregresszív</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folyamatként</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leírható</a:t>
            </a:r>
            <a:r>
              <a:rPr lang="en-US" sz="1000" dirty="0">
                <a:solidFill>
                  <a:schemeClr val="tx1"/>
                </a:solidFill>
                <a:latin typeface="Arial" panose="020B0604020202020204" pitchFamily="34" charset="0"/>
                <a:cs typeface="Arial" panose="020B0604020202020204" pitchFamily="34" charset="0"/>
              </a:rPr>
              <a:t>.</a:t>
            </a:r>
            <a:endParaRPr lang="hu-HU" sz="1000" dirty="0">
              <a:solidFill>
                <a:schemeClr val="tx1"/>
              </a:solidFill>
              <a:latin typeface="Arial" panose="020B0604020202020204" pitchFamily="34" charset="0"/>
              <a:cs typeface="Arial" panose="020B0604020202020204" pitchFamily="34" charset="0"/>
            </a:endParaRPr>
          </a:p>
        </p:txBody>
      </p:sp>
      <p:sp>
        <p:nvSpPr>
          <p:cNvPr id="16" name="Szabadkézi sokszög: alakzat 15">
            <a:extLst>
              <a:ext uri="{FF2B5EF4-FFF2-40B4-BE49-F238E27FC236}">
                <a16:creationId xmlns:a16="http://schemas.microsoft.com/office/drawing/2014/main" id="{0D2806DB-560D-4198-BA44-7B021EEF2098}"/>
              </a:ext>
            </a:extLst>
          </p:cNvPr>
          <p:cNvSpPr/>
          <p:nvPr/>
        </p:nvSpPr>
        <p:spPr>
          <a:xfrm>
            <a:off x="8303295" y="410158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AR(72)</a:t>
            </a:r>
          </a:p>
        </p:txBody>
      </p:sp>
      <p:pic>
        <p:nvPicPr>
          <p:cNvPr id="7" name="Kép 6">
            <a:extLst>
              <a:ext uri="{FF2B5EF4-FFF2-40B4-BE49-F238E27FC236}">
                <a16:creationId xmlns:a16="http://schemas.microsoft.com/office/drawing/2014/main" id="{3442C053-C4D9-49CC-BB67-BA3360D5A6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6606" y="2725846"/>
            <a:ext cx="6882066" cy="2643413"/>
          </a:xfrm>
          <a:prstGeom prst="rect">
            <a:avLst/>
          </a:prstGeom>
          <a:solidFill>
            <a:schemeClr val="bg1"/>
          </a:solidFill>
        </p:spPr>
      </p:pic>
      <p:sp>
        <p:nvSpPr>
          <p:cNvPr id="28" name="Téglalap: szamárfül 27">
            <a:extLst>
              <a:ext uri="{FF2B5EF4-FFF2-40B4-BE49-F238E27FC236}">
                <a16:creationId xmlns:a16="http://schemas.microsoft.com/office/drawing/2014/main" id="{361413C2-013E-46A3-9869-2DD0EADEB826}"/>
              </a:ext>
            </a:extLst>
          </p:cNvPr>
          <p:cNvSpPr/>
          <p:nvPr/>
        </p:nvSpPr>
        <p:spPr>
          <a:xfrm>
            <a:off x="6780329" y="3707151"/>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Tegyünk </a:t>
            </a:r>
            <a:r>
              <a:rPr lang="hu-HU" sz="1200" b="1" i="0" dirty="0" err="1">
                <a:solidFill>
                  <a:srgbClr val="575757"/>
                </a:solidFill>
                <a:effectLst/>
                <a:latin typeface="georgia" panose="02040502050405020303" pitchFamily="18" charset="0"/>
              </a:rPr>
              <a:t>tallonba</a:t>
            </a:r>
            <a:r>
              <a:rPr lang="hu-HU" sz="1200" b="1" i="0" dirty="0">
                <a:solidFill>
                  <a:srgbClr val="575757"/>
                </a:solidFill>
                <a:effectLst/>
                <a:latin typeface="georgia" panose="02040502050405020303" pitchFamily="18" charset="0"/>
              </a:rPr>
              <a:t> ezt az elképzelést. </a:t>
            </a:r>
            <a:r>
              <a:rPr lang="hu-HU" sz="1200" b="0" i="0" dirty="0">
                <a:solidFill>
                  <a:srgbClr val="575757"/>
                </a:solidFill>
                <a:effectLst/>
                <a:latin typeface="georgia" panose="02040502050405020303" pitchFamily="18" charset="0"/>
              </a:rPr>
              <a:t>Jó ha tudunk róla mert számos szerző próbálkozott a módszerrel – ezért a mindig meg fogom említeni – de felejtsük is el a mi módszerünk nem arra fog építeni, hogy a terhelésben valamilyen mintázat van, hanem hogy a rendszer állapota és a kiszolgálási idő között van valamilyen nem ismert de feltérképezhető kapcsolat.</a:t>
            </a:r>
            <a:endParaRPr lang="hu-HU" sz="1200" dirty="0">
              <a:solidFill>
                <a:schemeClr val="bg1"/>
              </a:solidFill>
              <a:latin typeface="Arial Nova Cond" panose="020B0506020202020204" pitchFamily="34" charset="0"/>
            </a:endParaRPr>
          </a:p>
        </p:txBody>
      </p:sp>
      <p:sp>
        <p:nvSpPr>
          <p:cNvPr id="29" name="Téglalap: szamárfül 28">
            <a:extLst>
              <a:ext uri="{FF2B5EF4-FFF2-40B4-BE49-F238E27FC236}">
                <a16:creationId xmlns:a16="http://schemas.microsoft.com/office/drawing/2014/main" id="{889FB166-449C-4064-A6A3-6EF30853A6A6}"/>
              </a:ext>
            </a:extLst>
          </p:cNvPr>
          <p:cNvSpPr/>
          <p:nvPr/>
        </p:nvSpPr>
        <p:spPr>
          <a:xfrm>
            <a:off x="1689290" y="3707151"/>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A rendszer maga az út. </a:t>
            </a:r>
            <a:r>
              <a:rPr lang="hu-HU" sz="1200" b="0" i="0" dirty="0">
                <a:solidFill>
                  <a:srgbClr val="575757"/>
                </a:solidFill>
                <a:effectLst/>
                <a:latin typeface="georgia" panose="02040502050405020303" pitchFamily="18" charset="0"/>
              </a:rPr>
              <a:t>A távolságmérő szenzorokból jövő adatok a rendszer bemenete. A célfüggvény az út közepétől való távolság minimalizálása. A rendszer kimenete a kocsi pozíciójának az elmozdítása egy megadott értéktartományon belül </a:t>
            </a:r>
            <a:r>
              <a:rPr lang="hu-HU" sz="1200" b="0" i="0" dirty="0" err="1">
                <a:solidFill>
                  <a:srgbClr val="575757"/>
                </a:solidFill>
                <a:effectLst/>
                <a:latin typeface="georgia" panose="02040502050405020303" pitchFamily="18" charset="0"/>
              </a:rPr>
              <a:t>pl</a:t>
            </a:r>
            <a:r>
              <a:rPr lang="hu-HU" sz="1200" b="0" i="0" dirty="0">
                <a:solidFill>
                  <a:srgbClr val="575757"/>
                </a:solidFill>
                <a:effectLst/>
                <a:latin typeface="georgia" panose="02040502050405020303" pitchFamily="18" charset="0"/>
              </a:rPr>
              <a:t>: [-10, 10]</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9F41D22C-2D9C-4F3A-8A3A-497259D2DB06}"/>
              </a:ext>
            </a:extLst>
          </p:cNvPr>
          <p:cNvSpPr/>
          <p:nvPr/>
        </p:nvSpPr>
        <p:spPr>
          <a:xfrm>
            <a:off x="1689290" y="470474"/>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dirty="0">
                <a:solidFill>
                  <a:srgbClr val="575757"/>
                </a:solidFill>
                <a:latin typeface="georgia" panose="02040502050405020303" pitchFamily="18" charset="0"/>
              </a:rPr>
              <a:t>Az egész ötletnek az alapja,</a:t>
            </a:r>
            <a:r>
              <a:rPr lang="hu-HU" sz="1200" b="1" i="0" dirty="0">
                <a:solidFill>
                  <a:srgbClr val="575757"/>
                </a:solidFill>
                <a:effectLst/>
                <a:latin typeface="georgia" panose="02040502050405020303" pitchFamily="18" charset="0"/>
              </a:rPr>
              <a:t> </a:t>
            </a:r>
            <a:r>
              <a:rPr lang="hu-HU" sz="1200" b="0" i="0" dirty="0">
                <a:solidFill>
                  <a:srgbClr val="575757"/>
                </a:solidFill>
                <a:effectLst/>
                <a:latin typeface="georgia" panose="02040502050405020303" pitchFamily="18" charset="0"/>
              </a:rPr>
              <a:t>hogyha előr</a:t>
            </a:r>
            <a:r>
              <a:rPr lang="hu-HU" sz="1200" dirty="0">
                <a:solidFill>
                  <a:srgbClr val="575757"/>
                </a:solidFill>
                <a:latin typeface="georgia" panose="02040502050405020303" pitchFamily="18" charset="0"/>
              </a:rPr>
              <a:t>e tudjuk (tudnánk) jelezi a bejövő kéréseket vagy a terhelést akkor időben előre fel tudnánk készülni, hogy a megfelelő mennyiségű erőforrást a </a:t>
            </a:r>
            <a:r>
              <a:rPr lang="hu-HU" sz="1200">
                <a:solidFill>
                  <a:srgbClr val="575757"/>
                </a:solidFill>
                <a:latin typeface="georgia" panose="02040502050405020303" pitchFamily="18" charset="0"/>
              </a:rPr>
              <a:t>rendszerhez adjuk.</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8684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6" grpId="0" animBg="1"/>
      <p:bldP spid="67" grpId="0" animBg="1"/>
      <p:bldP spid="20" grpId="0" animBg="1"/>
      <p:bldP spid="21" grpId="0" animBg="1"/>
      <p:bldP spid="17" grpId="0" animBg="1"/>
      <p:bldP spid="15" grpId="0" animBg="1"/>
      <p:bldP spid="16" grpId="0" animBg="1"/>
      <p:bldP spid="28" grpId="0" animBg="1"/>
      <p:bldP spid="29"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9</a:t>
            </a:fld>
            <a:endParaRPr lang="en-GB" dirty="0"/>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Time-</a:t>
            </a:r>
            <a:r>
              <a:rPr lang="hu-HU" sz="2400" dirty="0" err="1">
                <a:solidFill>
                  <a:schemeClr val="bg1"/>
                </a:solidFill>
                <a:latin typeface="Arial" panose="020B0604020202020204" pitchFamily="34" charset="0"/>
                <a:cs typeface="Arial" panose="020B0604020202020204" pitchFamily="34" charset="0"/>
              </a:rPr>
              <a:t>Series</a:t>
            </a:r>
            <a:br>
              <a:rPr lang="hu-HU" sz="2400"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Calibri Light" panose="020F0302020204030204" pitchFamily="34" charset="0"/>
                <a:cs typeface="Calibri Light" panose="020F0302020204030204" pitchFamily="34" charset="0"/>
              </a:rPr>
              <a:t>pattern</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recognition</a:t>
            </a:r>
            <a:endParaRPr lang="hu-HU" dirty="0">
              <a:solidFill>
                <a:schemeClr val="bg1"/>
              </a:solidFill>
              <a:latin typeface="Calibri Light" panose="020F0302020204030204" pitchFamily="34" charset="0"/>
              <a:cs typeface="Calibri Light" panose="020F0302020204030204" pitchFamily="34" charset="0"/>
            </a:endParaRPr>
          </a:p>
        </p:txBody>
      </p:sp>
      <p:sp>
        <p:nvSpPr>
          <p:cNvPr id="12" name="Téglalap: szamárfül 11">
            <a:extLst>
              <a:ext uri="{FF2B5EF4-FFF2-40B4-BE49-F238E27FC236}">
                <a16:creationId xmlns:a16="http://schemas.microsoft.com/office/drawing/2014/main" id="{7455A935-DF5C-413A-A9EB-223979762731}"/>
              </a:ext>
            </a:extLst>
          </p:cNvPr>
          <p:cNvSpPr/>
          <p:nvPr/>
        </p:nvSpPr>
        <p:spPr>
          <a:xfrm>
            <a:off x="4048668" y="2827378"/>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solidFill>
                <a:schemeClr val="bg1"/>
              </a:solidFill>
              <a:latin typeface="Arial Nova Cond" panose="020B0506020202020204" pitchFamily="34" charset="0"/>
            </a:endParaRPr>
          </a:p>
          <a:p>
            <a:pPr algn="ctr"/>
            <a:r>
              <a:rPr lang="hu-HU" sz="1200" dirty="0">
                <a:solidFill>
                  <a:srgbClr val="575757"/>
                </a:solidFill>
                <a:latin typeface="georgia" panose="02040502050405020303" pitchFamily="18" charset="0"/>
              </a:rPr>
              <a:t>Az energia </a:t>
            </a:r>
            <a:r>
              <a:rPr lang="hu-HU" sz="1200" dirty="0" err="1">
                <a:solidFill>
                  <a:srgbClr val="575757"/>
                </a:solidFill>
                <a:latin typeface="georgia" panose="02040502050405020303" pitchFamily="18" charset="0"/>
              </a:rPr>
              <a:t>szollgáltató</a:t>
            </a:r>
            <a:r>
              <a:rPr lang="hu-HU" sz="1200" dirty="0">
                <a:solidFill>
                  <a:srgbClr val="575757"/>
                </a:solidFill>
                <a:latin typeface="georgia" panose="02040502050405020303" pitchFamily="18" charset="0"/>
              </a:rPr>
              <a:t> iparban például a várható fogyasztás előrejelzésére, a turizmusban a várható külföldi látógatok, vagy foglalások megbecsülésére, a légiutasok számának megbecsülésére, vagy a beszállítói láncokban bizonyos termékek iránt támasztott igények </a:t>
            </a:r>
            <a:r>
              <a:rPr lang="hu-HU" sz="1200" dirty="0" err="1">
                <a:solidFill>
                  <a:srgbClr val="575757"/>
                </a:solidFill>
                <a:latin typeface="georgia" panose="02040502050405020303" pitchFamily="18" charset="0"/>
              </a:rPr>
              <a:t>előrejezéséről</a:t>
            </a:r>
            <a:r>
              <a:rPr lang="hu-HU" sz="1200" dirty="0">
                <a:solidFill>
                  <a:srgbClr val="575757"/>
                </a:solidFill>
                <a:latin typeface="georgia" panose="02040502050405020303" pitchFamily="18" charset="0"/>
              </a:rPr>
              <a:t> legyen szó.</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FE1F7D3-E236-416F-A69B-2FFFDE826DAC}"/>
              </a:ext>
            </a:extLst>
          </p:cNvPr>
          <p:cNvSpPr/>
          <p:nvPr/>
        </p:nvSpPr>
        <p:spPr>
          <a:xfrm>
            <a:off x="4048668" y="3024092"/>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Nem teljesen új keletű dologról van.</a:t>
            </a:r>
            <a:r>
              <a:rPr lang="en-US" sz="1200" b="1" i="0" dirty="0">
                <a:solidFill>
                  <a:srgbClr val="292929"/>
                </a:solidFill>
                <a:effectLst/>
                <a:latin typeface="Georgia" panose="02040502050405020303" pitchFamily="18" charset="0"/>
              </a:rPr>
              <a:t> </a:t>
            </a:r>
            <a:r>
              <a:rPr lang="hu-HU" sz="1200" b="0" i="0" dirty="0">
                <a:solidFill>
                  <a:srgbClr val="292929"/>
                </a:solidFill>
                <a:effectLst/>
                <a:latin typeface="Georgia" panose="02040502050405020303" pitchFamily="18" charset="0"/>
              </a:rPr>
              <a:t>Számos területen alkalmazzák azt, hogy a várható igényeket idősoros alapokon próbálják meg </a:t>
            </a:r>
            <a:r>
              <a:rPr lang="hu-HU" sz="1200" b="0" i="0" dirty="0" err="1">
                <a:solidFill>
                  <a:srgbClr val="292929"/>
                </a:solidFill>
                <a:effectLst/>
                <a:latin typeface="Georgia" panose="02040502050405020303" pitchFamily="18" charset="0"/>
              </a:rPr>
              <a:t>előrejelzni</a:t>
            </a:r>
            <a:r>
              <a:rPr lang="hu-HU" sz="1200" b="0" i="0" dirty="0">
                <a:solidFill>
                  <a:srgbClr val="292929"/>
                </a:solidFill>
                <a:effectLst/>
                <a:latin typeface="Georgia" panose="02040502050405020303" pitchFamily="18" charset="0"/>
              </a:rPr>
              <a:t>.</a:t>
            </a:r>
            <a:endParaRPr lang="hu-HU" sz="1200" dirty="0">
              <a:solidFill>
                <a:schemeClr val="bg1"/>
              </a:solidFill>
              <a:latin typeface="Georgia" panose="02040502050405020303" pitchFamily="18" charset="0"/>
            </a:endParaRPr>
          </a:p>
        </p:txBody>
      </p:sp>
      <p:sp>
        <p:nvSpPr>
          <p:cNvPr id="25" name="Téglalap: szamárfül 24">
            <a:extLst>
              <a:ext uri="{FF2B5EF4-FFF2-40B4-BE49-F238E27FC236}">
                <a16:creationId xmlns:a16="http://schemas.microsoft.com/office/drawing/2014/main" id="{A2B31003-62EB-411E-BAE5-C9337C799EA7}"/>
              </a:ext>
            </a:extLst>
          </p:cNvPr>
          <p:cNvSpPr/>
          <p:nvPr/>
        </p:nvSpPr>
        <p:spPr>
          <a:xfrm>
            <a:off x="4048668" y="3220806"/>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Számos esetben ez a módszer nagyon jól működik.</a:t>
            </a:r>
            <a:r>
              <a:rPr lang="en-US" sz="1200" b="1" i="0" dirty="0">
                <a:solidFill>
                  <a:srgbClr val="292929"/>
                </a:solidFill>
                <a:effectLst/>
                <a:latin typeface="Georgia" panose="02040502050405020303" pitchFamily="18" charset="0"/>
              </a:rPr>
              <a:t> </a:t>
            </a:r>
            <a:r>
              <a:rPr lang="hu-HU" sz="1200" b="0" i="0" dirty="0">
                <a:solidFill>
                  <a:srgbClr val="292929"/>
                </a:solidFill>
                <a:effectLst/>
                <a:latin typeface="Georgia" panose="02040502050405020303" pitchFamily="18" charset="0"/>
              </a:rPr>
              <a:t>De gondoljunk csak arra, hogy például egy nem várt esemény mint amilyen a Covid-19 világjárvány milyen előre nem jelezhető változásokat eredményezett például a légiutas forgalomban, a turisztikában, a vendéglátásban, az ellátási láncokban.</a:t>
            </a:r>
            <a:endParaRPr lang="hu-HU" sz="1200" dirty="0">
              <a:solidFill>
                <a:schemeClr val="bg1"/>
              </a:solidFill>
              <a:latin typeface="Georgia" panose="02040502050405020303" pitchFamily="18" charset="0"/>
            </a:endParaRPr>
          </a:p>
        </p:txBody>
      </p:sp>
      <p:sp>
        <p:nvSpPr>
          <p:cNvPr id="27" name="Téglalap: szamárfül 26">
            <a:extLst>
              <a:ext uri="{FF2B5EF4-FFF2-40B4-BE49-F238E27FC236}">
                <a16:creationId xmlns:a16="http://schemas.microsoft.com/office/drawing/2014/main" id="{48C9971B-80E4-4A95-8685-1C02E3B8F3F5}"/>
              </a:ext>
            </a:extLst>
          </p:cNvPr>
          <p:cNvSpPr/>
          <p:nvPr/>
        </p:nvSpPr>
        <p:spPr>
          <a:xfrm>
            <a:off x="4048668" y="3406648"/>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292929"/>
                </a:solidFill>
                <a:effectLst/>
                <a:latin typeface="Georgia" panose="02040502050405020303" pitchFamily="18" charset="0"/>
              </a:rPr>
              <a:t>Sok esetben azonban arról van szó,</a:t>
            </a:r>
            <a:r>
              <a:rPr lang="en-US" sz="1200" b="1" i="0" dirty="0">
                <a:solidFill>
                  <a:srgbClr val="292929"/>
                </a:solidFill>
                <a:effectLst/>
                <a:latin typeface="Georgia" panose="02040502050405020303" pitchFamily="18" charset="0"/>
              </a:rPr>
              <a:t> </a:t>
            </a:r>
            <a:r>
              <a:rPr lang="hu-HU" sz="1200" b="0" i="0" dirty="0">
                <a:solidFill>
                  <a:srgbClr val="292929"/>
                </a:solidFill>
                <a:effectLst/>
                <a:latin typeface="Georgia" panose="02040502050405020303" pitchFamily="18" charset="0"/>
              </a:rPr>
              <a:t>hogy rendszer egyes elemei közötti kapcsolatok sokkal bonyolultabbak annál, minthogy a múltbeli adataiból a jövőbeli értékeire lehessen következtetni. Elég például bármely nyersanyag világpiaci árára gondolni. Ezek értéke nem meghatározható a múltbeli adatuk alapján [ide valami hivatkozást beteszek]</a:t>
            </a:r>
            <a:endParaRPr lang="hu-HU" sz="1200" dirty="0">
              <a:solidFill>
                <a:schemeClr val="bg1"/>
              </a:solidFill>
              <a:latin typeface="Georgia" panose="02040502050405020303" pitchFamily="18" charset="0"/>
            </a:endParaRPr>
          </a:p>
        </p:txBody>
      </p:sp>
      <p:sp>
        <p:nvSpPr>
          <p:cNvPr id="30" name="Téglalap: szamárfül 29">
            <a:extLst>
              <a:ext uri="{FF2B5EF4-FFF2-40B4-BE49-F238E27FC236}">
                <a16:creationId xmlns:a16="http://schemas.microsoft.com/office/drawing/2014/main" id="{8E96AEF4-B1A8-4FFE-B60B-696A26B3E3F0}"/>
              </a:ext>
            </a:extLst>
          </p:cNvPr>
          <p:cNvSpPr/>
          <p:nvPr/>
        </p:nvSpPr>
        <p:spPr>
          <a:xfrm>
            <a:off x="6096000" y="62522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most tegyük talonba azt a tudásunkat, hogy a jövőben fellépő kérések számát előre tudjuk jelezni a múltbeli értékeik alapján – akár így van akár nem térjünk át egy másik </a:t>
            </a:r>
            <a:r>
              <a:rPr lang="hu-HU" sz="1200" dirty="0" err="1">
                <a:latin typeface="Arial Nova Cond" panose="020B0506020202020204" pitchFamily="34" charset="0"/>
              </a:rPr>
              <a:t>megközlítésre</a:t>
            </a:r>
            <a:endParaRPr lang="hu-HU" sz="1200" dirty="0">
              <a:solidFill>
                <a:schemeClr val="bg1"/>
              </a:solidFill>
              <a:latin typeface="Arial Nova Cond" panose="020B0506020202020204" pitchFamily="34" charset="0"/>
            </a:endParaRPr>
          </a:p>
        </p:txBody>
      </p:sp>
      <p:sp>
        <p:nvSpPr>
          <p:cNvPr id="32" name="Téglalap: szamárfül 31">
            <a:extLst>
              <a:ext uri="{FF2B5EF4-FFF2-40B4-BE49-F238E27FC236}">
                <a16:creationId xmlns:a16="http://schemas.microsoft.com/office/drawing/2014/main" id="{990573CC-B6E4-473B-8E6C-5E42FDFFA4FE}"/>
              </a:ext>
            </a:extLst>
          </p:cNvPr>
          <p:cNvSpPr/>
          <p:nvPr/>
        </p:nvSpPr>
        <p:spPr>
          <a:xfrm>
            <a:off x="8705069" y="62522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Amely arra helyezi a hangsúlyt, hogy rendszer a belső állapota alapján próbálunk meg becslést adni arra, hogy milyen a rendszer teljesítő képessége.</a:t>
            </a:r>
            <a:endParaRPr lang="hu-HU" sz="1200" dirty="0">
              <a:solidFill>
                <a:schemeClr val="bg1"/>
              </a:solidFill>
              <a:latin typeface="Arial Nova Cond" panose="020B0506020202020204" pitchFamily="34" charset="0"/>
            </a:endParaRPr>
          </a:p>
        </p:txBody>
      </p:sp>
      <p:sp>
        <p:nvSpPr>
          <p:cNvPr id="33" name="Téglalap: szamárfül 32">
            <a:extLst>
              <a:ext uri="{FF2B5EF4-FFF2-40B4-BE49-F238E27FC236}">
                <a16:creationId xmlns:a16="http://schemas.microsoft.com/office/drawing/2014/main" id="{ED134FCD-795A-4A8A-8F52-EDDC3446C061}"/>
              </a:ext>
            </a:extLst>
          </p:cNvPr>
          <p:cNvSpPr/>
          <p:nvPr/>
        </p:nvSpPr>
        <p:spPr>
          <a:xfrm>
            <a:off x="8705069" y="1638370"/>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 ez a becslésünk pontos akkor a rendszer belső állapotváltozóinak függvényében mindig tudni fogjuk, hogy mennyi erőforrás szükséges ahhoz, hogy a rendszerűnk a </a:t>
            </a:r>
            <a:r>
              <a:rPr lang="hu-HU" sz="1200" dirty="0" err="1">
                <a:latin typeface="Arial Nova Cond" panose="020B0506020202020204" pitchFamily="34" charset="0"/>
              </a:rPr>
              <a:t>megfeleő</a:t>
            </a:r>
            <a:r>
              <a:rPr lang="hu-HU" sz="1200" dirty="0">
                <a:latin typeface="Arial Nova Cond" panose="020B0506020202020204" pitchFamily="34" charset="0"/>
              </a:rPr>
              <a:t> kimenetet állítsa elő.</a:t>
            </a:r>
            <a:endParaRPr lang="hu-HU" sz="1200" dirty="0">
              <a:solidFill>
                <a:schemeClr val="bg1"/>
              </a:solidFill>
              <a:latin typeface="Arial Nova Cond" panose="020B0506020202020204" pitchFamily="34" charset="0"/>
            </a:endParaRPr>
          </a:p>
        </p:txBody>
      </p:sp>
      <p:sp>
        <p:nvSpPr>
          <p:cNvPr id="34" name="Téglalap: szamárfül 33">
            <a:extLst>
              <a:ext uri="{FF2B5EF4-FFF2-40B4-BE49-F238E27FC236}">
                <a16:creationId xmlns:a16="http://schemas.microsoft.com/office/drawing/2014/main" id="{6A1C50C8-75F4-4161-8BEC-37D123F1796A}"/>
              </a:ext>
            </a:extLst>
          </p:cNvPr>
          <p:cNvSpPr/>
          <p:nvPr/>
        </p:nvSpPr>
        <p:spPr>
          <a:xfrm>
            <a:off x="8705069" y="249806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 megfelelő ez esetben azt is jelenti, hogy ezt a felhasználó döntheti el és ő határozhatja meg, hogy mit tekint elvárásnak.</a:t>
            </a:r>
            <a:endParaRPr lang="hu-HU" sz="1200" dirty="0">
              <a:solidFill>
                <a:schemeClr val="bg1"/>
              </a:solidFill>
              <a:latin typeface="Arial Nova Cond" panose="020B0506020202020204" pitchFamily="34" charset="0"/>
            </a:endParaRPr>
          </a:p>
        </p:txBody>
      </p:sp>
      <p:sp>
        <p:nvSpPr>
          <p:cNvPr id="36" name="Téglalap: szamárfül 35">
            <a:extLst>
              <a:ext uri="{FF2B5EF4-FFF2-40B4-BE49-F238E27FC236}">
                <a16:creationId xmlns:a16="http://schemas.microsoft.com/office/drawing/2014/main" id="{408FFC9A-9130-4603-92EE-55388BB15EEF}"/>
              </a:ext>
            </a:extLst>
          </p:cNvPr>
          <p:cNvSpPr/>
          <p:nvPr/>
        </p:nvSpPr>
        <p:spPr>
          <a:xfrm>
            <a:off x="8705069" y="3414917"/>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Azt, hogy a rendszer belső állapotváltozó közötti kapcsolatot milyen módszerrel térképezzük fel, vagy becsüljük meg szintén választás kérdése, de mi gépi tanulás módszerét fogjuk használni.</a:t>
            </a:r>
            <a:endParaRPr lang="hu-HU" sz="1200" dirty="0">
              <a:solidFill>
                <a:schemeClr val="bg1"/>
              </a:solidFill>
              <a:latin typeface="Arial Nova Cond" panose="020B0506020202020204" pitchFamily="34" charset="0"/>
            </a:endParaRPr>
          </a:p>
        </p:txBody>
      </p:sp>
      <p:sp>
        <p:nvSpPr>
          <p:cNvPr id="37" name="Téglalap: szamárfül 36">
            <a:extLst>
              <a:ext uri="{FF2B5EF4-FFF2-40B4-BE49-F238E27FC236}">
                <a16:creationId xmlns:a16="http://schemas.microsoft.com/office/drawing/2014/main" id="{03B17CF4-DB9C-4D0B-ABC3-4D7CB423BA0C}"/>
              </a:ext>
            </a:extLst>
          </p:cNvPr>
          <p:cNvSpPr/>
          <p:nvPr/>
        </p:nvSpPr>
        <p:spPr>
          <a:xfrm>
            <a:off x="8705069" y="425893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Amelynek lényege, röviden összefoglalva, hogy megfelelő mennyiségű adat birtokában gépi algoritmusra bízzuk, hogy ezt változók közötti kapcsolatot a lehető legjobban leíró függvényt megtalálja.</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2622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25" grpId="0" animBg="1"/>
      <p:bldP spid="27" grpId="0" animBg="1"/>
      <p:bldP spid="30" grpId="0" animBg="1"/>
      <p:bldP spid="32" grpId="0" animBg="1"/>
      <p:bldP spid="33" grpId="0" animBg="1"/>
      <p:bldP spid="34" grpId="0" animBg="1"/>
      <p:bldP spid="36" grpId="0" animBg="1"/>
      <p:bldP spid="37" grpId="0" animBg="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21423</TotalTime>
  <Words>8426</Words>
  <Application>Microsoft Office PowerPoint</Application>
  <PresentationFormat>Szélesvásznú</PresentationFormat>
  <Paragraphs>691</Paragraphs>
  <Slides>44</Slides>
  <Notes>43</Notes>
  <HiddenSlides>2</HiddenSlides>
  <MMClips>22</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44</vt:i4>
      </vt:variant>
    </vt:vector>
  </HeadingPairs>
  <TitlesOfParts>
    <vt:vector size="54" baseType="lpstr">
      <vt:lpstr>Arial</vt:lpstr>
      <vt:lpstr>Arial Nova Cond</vt:lpstr>
      <vt:lpstr>Calibri</vt:lpstr>
      <vt:lpstr>Calibri Light</vt:lpstr>
      <vt:lpstr>Consolas</vt:lpstr>
      <vt:lpstr>Georgia</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1217</cp:revision>
  <dcterms:created xsi:type="dcterms:W3CDTF">2019-06-15T13:08:53Z</dcterms:created>
  <dcterms:modified xsi:type="dcterms:W3CDTF">2021-11-24T13:36:56Z</dcterms:modified>
</cp:coreProperties>
</file>